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58" r:id="rId6"/>
    <p:sldId id="276" r:id="rId7"/>
    <p:sldId id="277" r:id="rId8"/>
    <p:sldId id="278" r:id="rId9"/>
    <p:sldId id="273" r:id="rId10"/>
    <p:sldId id="260" r:id="rId11"/>
    <p:sldId id="261" r:id="rId12"/>
    <p:sldId id="262" r:id="rId13"/>
    <p:sldId id="264" r:id="rId14"/>
    <p:sldId id="263" r:id="rId15"/>
    <p:sldId id="265" r:id="rId16"/>
    <p:sldId id="266" r:id="rId17"/>
    <p:sldId id="267" r:id="rId18"/>
    <p:sldId id="268" r:id="rId19"/>
    <p:sldId id="279" r:id="rId20"/>
    <p:sldId id="280" r:id="rId21"/>
    <p:sldId id="269" r:id="rId22"/>
    <p:sldId id="270" r:id="rId23"/>
    <p:sldId id="281" r:id="rId24"/>
    <p:sldId id="282" r:id="rId25"/>
    <p:sldId id="283" r:id="rId26"/>
    <p:sldId id="274" r:id="rId27"/>
    <p:sldId id="27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03B9D-7312-41FB-BBBF-A1CACE5D3EC1}" v="5" dt="2021-08-04T08:49:34.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06" autoAdjust="0"/>
  </p:normalViewPr>
  <p:slideViewPr>
    <p:cSldViewPr snapToGrid="0">
      <p:cViewPr varScale="1">
        <p:scale>
          <a:sx n="73" d="100"/>
          <a:sy n="73" d="100"/>
        </p:scale>
        <p:origin x="1914" y="5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Williams" userId="bbbf92b6-7b7d-4513-98c1-9ba571eac3b6" providerId="ADAL" clId="{A8262F56-5678-4864-AE91-30E798C2044A}"/>
    <pc:docChg chg="modSld">
      <pc:chgData name="Helen Williams" userId="bbbf92b6-7b7d-4513-98c1-9ba571eac3b6" providerId="ADAL" clId="{A8262F56-5678-4864-AE91-30E798C2044A}" dt="2021-07-22T14:47:31.575" v="7" actId="20577"/>
      <pc:docMkLst>
        <pc:docMk/>
      </pc:docMkLst>
      <pc:sldChg chg="modSp mod">
        <pc:chgData name="Helen Williams" userId="bbbf92b6-7b7d-4513-98c1-9ba571eac3b6" providerId="ADAL" clId="{A8262F56-5678-4864-AE91-30E798C2044A}" dt="2021-07-22T14:47:31.575" v="7" actId="20577"/>
        <pc:sldMkLst>
          <pc:docMk/>
          <pc:sldMk cId="2261073614" sldId="263"/>
        </pc:sldMkLst>
        <pc:spChg chg="mod">
          <ac:chgData name="Helen Williams" userId="bbbf92b6-7b7d-4513-98c1-9ba571eac3b6" providerId="ADAL" clId="{A8262F56-5678-4864-AE91-30E798C2044A}" dt="2021-07-22T14:47:31.575" v="7" actId="20577"/>
          <ac:spMkLst>
            <pc:docMk/>
            <pc:sldMk cId="2261073614" sldId="263"/>
            <ac:spMk id="3" creationId="{E7820B54-2A19-4C7C-92B7-ACFEC686A860}"/>
          </ac:spMkLst>
        </pc:spChg>
      </pc:sldChg>
    </pc:docChg>
  </pc:docChgLst>
  <pc:docChgLst>
    <pc:chgData name="Helen Williams" userId="bbbf92b6-7b7d-4513-98c1-9ba571eac3b6" providerId="ADAL" clId="{AA6DA168-BA7E-4DF2-9576-FEEF70F82A23}"/>
    <pc:docChg chg="undo custSel addSld delSld modSld">
      <pc:chgData name="Helen Williams" userId="bbbf92b6-7b7d-4513-98c1-9ba571eac3b6" providerId="ADAL" clId="{AA6DA168-BA7E-4DF2-9576-FEEF70F82A23}" dt="2021-06-17T10:25:26.416" v="660" actId="313"/>
      <pc:docMkLst>
        <pc:docMk/>
      </pc:docMkLst>
      <pc:sldChg chg="modSp mod">
        <pc:chgData name="Helen Williams" userId="bbbf92b6-7b7d-4513-98c1-9ba571eac3b6" providerId="ADAL" clId="{AA6DA168-BA7E-4DF2-9576-FEEF70F82A23}" dt="2021-06-17T08:38:43.067" v="1" actId="27636"/>
        <pc:sldMkLst>
          <pc:docMk/>
          <pc:sldMk cId="1354755340" sldId="256"/>
        </pc:sldMkLst>
        <pc:spChg chg="mod">
          <ac:chgData name="Helen Williams" userId="bbbf92b6-7b7d-4513-98c1-9ba571eac3b6" providerId="ADAL" clId="{AA6DA168-BA7E-4DF2-9576-FEEF70F82A23}" dt="2021-06-17T08:38:43.067" v="1" actId="27636"/>
          <ac:spMkLst>
            <pc:docMk/>
            <pc:sldMk cId="1354755340" sldId="256"/>
            <ac:spMk id="3" creationId="{E7820B54-2A19-4C7C-92B7-ACFEC686A860}"/>
          </ac:spMkLst>
        </pc:spChg>
      </pc:sldChg>
      <pc:sldChg chg="del">
        <pc:chgData name="Helen Williams" userId="bbbf92b6-7b7d-4513-98c1-9ba571eac3b6" providerId="ADAL" clId="{AA6DA168-BA7E-4DF2-9576-FEEF70F82A23}" dt="2021-06-17T09:42:12.649" v="492" actId="47"/>
        <pc:sldMkLst>
          <pc:docMk/>
          <pc:sldMk cId="933777925" sldId="259"/>
        </pc:sldMkLst>
      </pc:sldChg>
      <pc:sldChg chg="modSp mod">
        <pc:chgData name="Helen Williams" userId="bbbf92b6-7b7d-4513-98c1-9ba571eac3b6" providerId="ADAL" clId="{AA6DA168-BA7E-4DF2-9576-FEEF70F82A23}" dt="2021-06-17T10:24:01.346" v="574"/>
        <pc:sldMkLst>
          <pc:docMk/>
          <pc:sldMk cId="2261073614" sldId="263"/>
        </pc:sldMkLst>
        <pc:spChg chg="mod">
          <ac:chgData name="Helen Williams" userId="bbbf92b6-7b7d-4513-98c1-9ba571eac3b6" providerId="ADAL" clId="{AA6DA168-BA7E-4DF2-9576-FEEF70F82A23}" dt="2021-06-17T10:24:01.346" v="574"/>
          <ac:spMkLst>
            <pc:docMk/>
            <pc:sldMk cId="2261073614" sldId="263"/>
            <ac:spMk id="3" creationId="{E7820B54-2A19-4C7C-92B7-ACFEC686A860}"/>
          </ac:spMkLst>
        </pc:spChg>
      </pc:sldChg>
      <pc:sldChg chg="modNotesTx">
        <pc:chgData name="Helen Williams" userId="bbbf92b6-7b7d-4513-98c1-9ba571eac3b6" providerId="ADAL" clId="{AA6DA168-BA7E-4DF2-9576-FEEF70F82A23}" dt="2021-06-17T10:24:15.174" v="575" actId="20577"/>
        <pc:sldMkLst>
          <pc:docMk/>
          <pc:sldMk cId="2654759806" sldId="264"/>
        </pc:sldMkLst>
      </pc:sldChg>
      <pc:sldChg chg="modNotesTx">
        <pc:chgData name="Helen Williams" userId="bbbf92b6-7b7d-4513-98c1-9ba571eac3b6" providerId="ADAL" clId="{AA6DA168-BA7E-4DF2-9576-FEEF70F82A23}" dt="2021-06-17T10:25:26.416" v="660" actId="313"/>
        <pc:sldMkLst>
          <pc:docMk/>
          <pc:sldMk cId="3095841782" sldId="269"/>
        </pc:sldMkLst>
      </pc:sldChg>
      <pc:sldChg chg="del modNotesTx">
        <pc:chgData name="Helen Williams" userId="bbbf92b6-7b7d-4513-98c1-9ba571eac3b6" providerId="ADAL" clId="{AA6DA168-BA7E-4DF2-9576-FEEF70F82A23}" dt="2021-06-17T10:24:44.254" v="577" actId="47"/>
        <pc:sldMkLst>
          <pc:docMk/>
          <pc:sldMk cId="2408183544" sldId="271"/>
        </pc:sldMkLst>
      </pc:sldChg>
      <pc:sldChg chg="modNotesTx">
        <pc:chgData name="Helen Williams" userId="bbbf92b6-7b7d-4513-98c1-9ba571eac3b6" providerId="ADAL" clId="{AA6DA168-BA7E-4DF2-9576-FEEF70F82A23}" dt="2021-06-17T10:24:52.790" v="578" actId="6549"/>
        <pc:sldMkLst>
          <pc:docMk/>
          <pc:sldMk cId="3419431249" sldId="275"/>
        </pc:sldMkLst>
      </pc:sldChg>
      <pc:sldChg chg="new del">
        <pc:chgData name="Helen Williams" userId="bbbf92b6-7b7d-4513-98c1-9ba571eac3b6" providerId="ADAL" clId="{AA6DA168-BA7E-4DF2-9576-FEEF70F82A23}" dt="2021-06-17T08:38:53.283" v="3" actId="680"/>
        <pc:sldMkLst>
          <pc:docMk/>
          <pc:sldMk cId="332032750" sldId="276"/>
        </pc:sldMkLst>
      </pc:sldChg>
      <pc:sldChg chg="modSp add mod modNotesTx">
        <pc:chgData name="Helen Williams" userId="bbbf92b6-7b7d-4513-98c1-9ba571eac3b6" providerId="ADAL" clId="{AA6DA168-BA7E-4DF2-9576-FEEF70F82A23}" dt="2021-06-17T08:55:00.291" v="243" actId="20577"/>
        <pc:sldMkLst>
          <pc:docMk/>
          <pc:sldMk cId="819443947" sldId="276"/>
        </pc:sldMkLst>
        <pc:spChg chg="mod">
          <ac:chgData name="Helen Williams" userId="bbbf92b6-7b7d-4513-98c1-9ba571eac3b6" providerId="ADAL" clId="{AA6DA168-BA7E-4DF2-9576-FEEF70F82A23}" dt="2021-06-17T08:54:53.150" v="241" actId="20577"/>
          <ac:spMkLst>
            <pc:docMk/>
            <pc:sldMk cId="819443947" sldId="276"/>
            <ac:spMk id="3" creationId="{E7820B54-2A19-4C7C-92B7-ACFEC686A860}"/>
          </ac:spMkLst>
        </pc:spChg>
      </pc:sldChg>
      <pc:sldChg chg="modSp add mod modNotesTx">
        <pc:chgData name="Helen Williams" userId="bbbf92b6-7b7d-4513-98c1-9ba571eac3b6" providerId="ADAL" clId="{AA6DA168-BA7E-4DF2-9576-FEEF70F82A23}" dt="2021-06-17T09:29:49.929" v="337" actId="20577"/>
        <pc:sldMkLst>
          <pc:docMk/>
          <pc:sldMk cId="511364435" sldId="277"/>
        </pc:sldMkLst>
        <pc:spChg chg="mod">
          <ac:chgData name="Helen Williams" userId="bbbf92b6-7b7d-4513-98c1-9ba571eac3b6" providerId="ADAL" clId="{AA6DA168-BA7E-4DF2-9576-FEEF70F82A23}" dt="2021-06-17T08:55:33.618" v="244"/>
          <ac:spMkLst>
            <pc:docMk/>
            <pc:sldMk cId="511364435" sldId="277"/>
            <ac:spMk id="3" creationId="{E7820B54-2A19-4C7C-92B7-ACFEC686A860}"/>
          </ac:spMkLst>
        </pc:spChg>
      </pc:sldChg>
      <pc:sldChg chg="modSp add mod modNotesTx">
        <pc:chgData name="Helen Williams" userId="bbbf92b6-7b7d-4513-98c1-9ba571eac3b6" providerId="ADAL" clId="{AA6DA168-BA7E-4DF2-9576-FEEF70F82A23}" dt="2021-06-17T09:42:07.527" v="491" actId="20577"/>
        <pc:sldMkLst>
          <pc:docMk/>
          <pc:sldMk cId="913845678" sldId="278"/>
        </pc:sldMkLst>
        <pc:spChg chg="mod">
          <ac:chgData name="Helen Williams" userId="bbbf92b6-7b7d-4513-98c1-9ba571eac3b6" providerId="ADAL" clId="{AA6DA168-BA7E-4DF2-9576-FEEF70F82A23}" dt="2021-06-17T09:38:53.023" v="342" actId="6549"/>
          <ac:spMkLst>
            <pc:docMk/>
            <pc:sldMk cId="913845678" sldId="278"/>
            <ac:spMk id="3" creationId="{E7820B54-2A19-4C7C-92B7-ACFEC686A860}"/>
          </ac:spMkLst>
        </pc:spChg>
      </pc:sldChg>
    </pc:docChg>
  </pc:docChgLst>
  <pc:docChgLst>
    <pc:chgData name="Helen Williams" userId="bbbf92b6-7b7d-4513-98c1-9ba571eac3b6" providerId="ADAL" clId="{7B103B9D-7312-41FB-BBBF-A1CACE5D3EC1}"/>
    <pc:docChg chg="undo custSel addSld delSld modSld sldOrd">
      <pc:chgData name="Helen Williams" userId="bbbf92b6-7b7d-4513-98c1-9ba571eac3b6" providerId="ADAL" clId="{7B103B9D-7312-41FB-BBBF-A1CACE5D3EC1}" dt="2021-08-04T11:36:29.888" v="447" actId="20577"/>
      <pc:docMkLst>
        <pc:docMk/>
      </pc:docMkLst>
      <pc:sldChg chg="ord">
        <pc:chgData name="Helen Williams" userId="bbbf92b6-7b7d-4513-98c1-9ba571eac3b6" providerId="ADAL" clId="{7B103B9D-7312-41FB-BBBF-A1CACE5D3EC1}" dt="2021-08-04T08:39:02.199" v="126"/>
        <pc:sldMkLst>
          <pc:docMk/>
          <pc:sldMk cId="3095841782" sldId="269"/>
        </pc:sldMkLst>
      </pc:sldChg>
      <pc:sldChg chg="ord">
        <pc:chgData name="Helen Williams" userId="bbbf92b6-7b7d-4513-98c1-9ba571eac3b6" providerId="ADAL" clId="{7B103B9D-7312-41FB-BBBF-A1CACE5D3EC1}" dt="2021-08-04T08:42:59.064" v="128"/>
        <pc:sldMkLst>
          <pc:docMk/>
          <pc:sldMk cId="2291744905" sldId="270"/>
        </pc:sldMkLst>
      </pc:sldChg>
      <pc:sldChg chg="modSp add mod modNotesTx">
        <pc:chgData name="Helen Williams" userId="bbbf92b6-7b7d-4513-98c1-9ba571eac3b6" providerId="ADAL" clId="{7B103B9D-7312-41FB-BBBF-A1CACE5D3EC1}" dt="2021-08-04T08:26:58.392" v="105" actId="20577"/>
        <pc:sldMkLst>
          <pc:docMk/>
          <pc:sldMk cId="3889924583" sldId="279"/>
        </pc:sldMkLst>
        <pc:spChg chg="mod">
          <ac:chgData name="Helen Williams" userId="bbbf92b6-7b7d-4513-98c1-9ba571eac3b6" providerId="ADAL" clId="{7B103B9D-7312-41FB-BBBF-A1CACE5D3EC1}" dt="2021-08-04T08:11:51.434" v="3"/>
          <ac:spMkLst>
            <pc:docMk/>
            <pc:sldMk cId="3889924583" sldId="279"/>
            <ac:spMk id="2" creationId="{21CED522-DAA1-426B-B45F-E1ED1FB4A406}"/>
          </ac:spMkLst>
        </pc:spChg>
        <pc:spChg chg="mod">
          <ac:chgData name="Helen Williams" userId="bbbf92b6-7b7d-4513-98c1-9ba571eac3b6" providerId="ADAL" clId="{7B103B9D-7312-41FB-BBBF-A1CACE5D3EC1}" dt="2021-08-04T08:26:58.392" v="105" actId="20577"/>
          <ac:spMkLst>
            <pc:docMk/>
            <pc:sldMk cId="3889924583" sldId="279"/>
            <ac:spMk id="3" creationId="{E7820B54-2A19-4C7C-92B7-ACFEC686A860}"/>
          </ac:spMkLst>
        </pc:spChg>
      </pc:sldChg>
      <pc:sldChg chg="new del">
        <pc:chgData name="Helen Williams" userId="bbbf92b6-7b7d-4513-98c1-9ba571eac3b6" providerId="ADAL" clId="{7B103B9D-7312-41FB-BBBF-A1CACE5D3EC1}" dt="2021-08-04T08:11:28.642" v="1" actId="680"/>
        <pc:sldMkLst>
          <pc:docMk/>
          <pc:sldMk cId="4044883710" sldId="279"/>
        </pc:sldMkLst>
      </pc:sldChg>
      <pc:sldChg chg="addSp modSp add mod">
        <pc:chgData name="Helen Williams" userId="bbbf92b6-7b7d-4513-98c1-9ba571eac3b6" providerId="ADAL" clId="{7B103B9D-7312-41FB-BBBF-A1CACE5D3EC1}" dt="2021-08-04T08:28:14.150" v="111" actId="6549"/>
        <pc:sldMkLst>
          <pc:docMk/>
          <pc:sldMk cId="2925428603" sldId="280"/>
        </pc:sldMkLst>
        <pc:spChg chg="mod">
          <ac:chgData name="Helen Williams" userId="bbbf92b6-7b7d-4513-98c1-9ba571eac3b6" providerId="ADAL" clId="{7B103B9D-7312-41FB-BBBF-A1CACE5D3EC1}" dt="2021-08-04T08:28:04.811" v="109"/>
          <ac:spMkLst>
            <pc:docMk/>
            <pc:sldMk cId="2925428603" sldId="280"/>
            <ac:spMk id="2" creationId="{21CED522-DAA1-426B-B45F-E1ED1FB4A406}"/>
          </ac:spMkLst>
        </pc:spChg>
        <pc:spChg chg="mod">
          <ac:chgData name="Helen Williams" userId="bbbf92b6-7b7d-4513-98c1-9ba571eac3b6" providerId="ADAL" clId="{7B103B9D-7312-41FB-BBBF-A1CACE5D3EC1}" dt="2021-08-04T08:28:14.150" v="111" actId="6549"/>
          <ac:spMkLst>
            <pc:docMk/>
            <pc:sldMk cId="2925428603" sldId="280"/>
            <ac:spMk id="3" creationId="{E7820B54-2A19-4C7C-92B7-ACFEC686A860}"/>
          </ac:spMkLst>
        </pc:spChg>
        <pc:picChg chg="add mod">
          <ac:chgData name="Helen Williams" userId="bbbf92b6-7b7d-4513-98c1-9ba571eac3b6" providerId="ADAL" clId="{7B103B9D-7312-41FB-BBBF-A1CACE5D3EC1}" dt="2021-08-04T08:28:11.046" v="110"/>
          <ac:picMkLst>
            <pc:docMk/>
            <pc:sldMk cId="2925428603" sldId="280"/>
            <ac:picMk id="9" creationId="{05471369-3D04-4420-8A94-0F97D2FDD071}"/>
          </ac:picMkLst>
        </pc:picChg>
      </pc:sldChg>
      <pc:sldChg chg="delSp modSp add mod">
        <pc:chgData name="Helen Williams" userId="bbbf92b6-7b7d-4513-98c1-9ba571eac3b6" providerId="ADAL" clId="{7B103B9D-7312-41FB-BBBF-A1CACE5D3EC1}" dt="2021-08-04T08:38:40.950" v="124"/>
        <pc:sldMkLst>
          <pc:docMk/>
          <pc:sldMk cId="4091602611" sldId="281"/>
        </pc:sldMkLst>
        <pc:spChg chg="mod">
          <ac:chgData name="Helen Williams" userId="bbbf92b6-7b7d-4513-98c1-9ba571eac3b6" providerId="ADAL" clId="{7B103B9D-7312-41FB-BBBF-A1CACE5D3EC1}" dt="2021-08-04T08:38:30.379" v="122" actId="20577"/>
          <ac:spMkLst>
            <pc:docMk/>
            <pc:sldMk cId="4091602611" sldId="281"/>
            <ac:spMk id="2" creationId="{21CED522-DAA1-426B-B45F-E1ED1FB4A406}"/>
          </ac:spMkLst>
        </pc:spChg>
        <pc:spChg chg="mod">
          <ac:chgData name="Helen Williams" userId="bbbf92b6-7b7d-4513-98c1-9ba571eac3b6" providerId="ADAL" clId="{7B103B9D-7312-41FB-BBBF-A1CACE5D3EC1}" dt="2021-08-04T08:38:40.950" v="124"/>
          <ac:spMkLst>
            <pc:docMk/>
            <pc:sldMk cId="4091602611" sldId="281"/>
            <ac:spMk id="3" creationId="{E7820B54-2A19-4C7C-92B7-ACFEC686A860}"/>
          </ac:spMkLst>
        </pc:spChg>
        <pc:picChg chg="del">
          <ac:chgData name="Helen Williams" userId="bbbf92b6-7b7d-4513-98c1-9ba571eac3b6" providerId="ADAL" clId="{7B103B9D-7312-41FB-BBBF-A1CACE5D3EC1}" dt="2021-08-04T08:38:33.794" v="123" actId="478"/>
          <ac:picMkLst>
            <pc:docMk/>
            <pc:sldMk cId="4091602611" sldId="281"/>
            <ac:picMk id="9" creationId="{05471369-3D04-4420-8A94-0F97D2FDD071}"/>
          </ac:picMkLst>
        </pc:picChg>
      </pc:sldChg>
      <pc:sldChg chg="new del">
        <pc:chgData name="Helen Williams" userId="bbbf92b6-7b7d-4513-98c1-9ba571eac3b6" providerId="ADAL" clId="{7B103B9D-7312-41FB-BBBF-A1CACE5D3EC1}" dt="2021-08-04T08:44:26.600" v="130" actId="680"/>
        <pc:sldMkLst>
          <pc:docMk/>
          <pc:sldMk cId="1867355500" sldId="282"/>
        </pc:sldMkLst>
      </pc:sldChg>
      <pc:sldChg chg="modSp add mod modNotesTx">
        <pc:chgData name="Helen Williams" userId="bbbf92b6-7b7d-4513-98c1-9ba571eac3b6" providerId="ADAL" clId="{7B103B9D-7312-41FB-BBBF-A1CACE5D3EC1}" dt="2021-08-04T11:36:29.888" v="447" actId="20577"/>
        <pc:sldMkLst>
          <pc:docMk/>
          <pc:sldMk cId="2016799438" sldId="282"/>
        </pc:sldMkLst>
        <pc:spChg chg="mod">
          <ac:chgData name="Helen Williams" userId="bbbf92b6-7b7d-4513-98c1-9ba571eac3b6" providerId="ADAL" clId="{7B103B9D-7312-41FB-BBBF-A1CACE5D3EC1}" dt="2021-08-04T08:45:13.636" v="132"/>
          <ac:spMkLst>
            <pc:docMk/>
            <pc:sldMk cId="2016799438" sldId="282"/>
            <ac:spMk id="2" creationId="{21CED522-DAA1-426B-B45F-E1ED1FB4A406}"/>
          </ac:spMkLst>
        </pc:spChg>
        <pc:spChg chg="mod">
          <ac:chgData name="Helen Williams" userId="bbbf92b6-7b7d-4513-98c1-9ba571eac3b6" providerId="ADAL" clId="{7B103B9D-7312-41FB-BBBF-A1CACE5D3EC1}" dt="2021-08-04T08:51:49.724" v="170" actId="12"/>
          <ac:spMkLst>
            <pc:docMk/>
            <pc:sldMk cId="2016799438" sldId="282"/>
            <ac:spMk id="3" creationId="{E7820B54-2A19-4C7C-92B7-ACFEC686A860}"/>
          </ac:spMkLst>
        </pc:spChg>
      </pc:sldChg>
      <pc:sldChg chg="modSp add mod modNotesTx">
        <pc:chgData name="Helen Williams" userId="bbbf92b6-7b7d-4513-98c1-9ba571eac3b6" providerId="ADAL" clId="{7B103B9D-7312-41FB-BBBF-A1CACE5D3EC1}" dt="2021-08-04T11:34:20.035" v="445" actId="20577"/>
        <pc:sldMkLst>
          <pc:docMk/>
          <pc:sldMk cId="414862620" sldId="283"/>
        </pc:sldMkLst>
        <pc:spChg chg="mod">
          <ac:chgData name="Helen Williams" userId="bbbf92b6-7b7d-4513-98c1-9ba571eac3b6" providerId="ADAL" clId="{7B103B9D-7312-41FB-BBBF-A1CACE5D3EC1}" dt="2021-08-04T08:53:20.493" v="181" actId="12"/>
          <ac:spMkLst>
            <pc:docMk/>
            <pc:sldMk cId="414862620" sldId="283"/>
            <ac:spMk id="3" creationId="{E7820B54-2A19-4C7C-92B7-ACFEC686A8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D63F7-712C-4A13-9740-929AE03FDCFA}" type="datetimeFigureOut">
              <a:rPr lang="en-GB" smtClean="0"/>
              <a:t>04/08/2021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3DD00-CED8-4504-8FDF-D0EB31779FEB}" type="slidenum">
              <a:rPr lang="en-GB" smtClean="0"/>
              <a:t>‹#›</a:t>
            </a:fld>
            <a:endParaRPr lang="en-GB"/>
          </a:p>
        </p:txBody>
      </p:sp>
    </p:spTree>
    <p:extLst>
      <p:ext uri="{BB962C8B-B14F-4D97-AF65-F5344CB8AC3E}">
        <p14:creationId xmlns:p14="http://schemas.microsoft.com/office/powerpoint/2010/main" val="88485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Good morning/afternoon</a:t>
            </a:r>
            <a:endParaRPr lang="en-GB">
              <a:cs typeface="Calibri" panose="020F0502020204030204"/>
            </a:endParaRPr>
          </a:p>
          <a:p>
            <a:endParaRPr lang="en-GB"/>
          </a:p>
          <a:p>
            <a:r>
              <a:rPr lang="en-GB"/>
              <a:t>Introduce yourself. </a:t>
            </a:r>
          </a:p>
        </p:txBody>
      </p:sp>
      <p:sp>
        <p:nvSpPr>
          <p:cNvPr id="4" name="Slide Number Placeholder 3"/>
          <p:cNvSpPr>
            <a:spLocks noGrp="1"/>
          </p:cNvSpPr>
          <p:nvPr>
            <p:ph type="sldNum" sz="quarter" idx="5"/>
          </p:nvPr>
        </p:nvSpPr>
        <p:spPr/>
        <p:txBody>
          <a:bodyPr/>
          <a:lstStyle/>
          <a:p>
            <a:fld id="{D893DD00-CED8-4504-8FDF-D0EB31779FEB}" type="slidenum">
              <a:rPr lang="en-GB" smtClean="0"/>
              <a:t>1</a:t>
            </a:fld>
            <a:endParaRPr lang="en-GB"/>
          </a:p>
        </p:txBody>
      </p:sp>
    </p:spTree>
    <p:extLst>
      <p:ext uri="{BB962C8B-B14F-4D97-AF65-F5344CB8AC3E}">
        <p14:creationId xmlns:p14="http://schemas.microsoft.com/office/powerpoint/2010/main" val="137261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Have a think about what questions you might ask your </a:t>
            </a:r>
            <a:r>
              <a:rPr lang="en-GB" dirty="0" err="1"/>
              <a:t>gp</a:t>
            </a:r>
            <a:r>
              <a:rPr lang="en-GB" dirty="0"/>
              <a:t>?</a:t>
            </a:r>
          </a:p>
          <a:p>
            <a:endParaRPr lang="en-GB" dirty="0"/>
          </a:p>
          <a:p>
            <a:r>
              <a:rPr lang="en-GB" dirty="0"/>
              <a:t>An example would be what changes should I make to my lifestyle?</a:t>
            </a:r>
          </a:p>
          <a:p>
            <a:endParaRPr lang="en-GB" dirty="0"/>
          </a:p>
        </p:txBody>
      </p:sp>
      <p:sp>
        <p:nvSpPr>
          <p:cNvPr id="4" name="Slide Number Placeholder 3"/>
          <p:cNvSpPr>
            <a:spLocks noGrp="1"/>
          </p:cNvSpPr>
          <p:nvPr>
            <p:ph type="sldNum" sz="quarter" idx="5"/>
          </p:nvPr>
        </p:nvSpPr>
        <p:spPr/>
        <p:txBody>
          <a:bodyPr/>
          <a:lstStyle/>
          <a:p>
            <a:fld id="{D893DD00-CED8-4504-8FDF-D0EB31779FEB}" type="slidenum">
              <a:rPr lang="en-GB" smtClean="0"/>
              <a:t>11</a:t>
            </a:fld>
            <a:endParaRPr lang="en-GB"/>
          </a:p>
        </p:txBody>
      </p:sp>
    </p:spTree>
    <p:extLst>
      <p:ext uri="{BB962C8B-B14F-4D97-AF65-F5344CB8AC3E}">
        <p14:creationId xmlns:p14="http://schemas.microsoft.com/office/powerpoint/2010/main" val="1654838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General questions – </a:t>
            </a:r>
          </a:p>
          <a:p>
            <a:endParaRPr lang="en-GB"/>
          </a:p>
          <a:p>
            <a:r>
              <a:rPr lang="en-GB"/>
              <a:t>Symptom questions – like how long will they last, what should I do if they get worse</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D893DD00-CED8-4504-8FDF-D0EB31779FEB}" type="slidenum">
              <a:rPr lang="en-GB" smtClean="0"/>
              <a:t>12</a:t>
            </a:fld>
            <a:endParaRPr lang="en-GB"/>
          </a:p>
        </p:txBody>
      </p:sp>
    </p:spTree>
    <p:extLst>
      <p:ext uri="{BB962C8B-B14F-4D97-AF65-F5344CB8AC3E}">
        <p14:creationId xmlns:p14="http://schemas.microsoft.com/office/powerpoint/2010/main" val="1858268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Questions about treatments – these can be questions like how long should I take the treatment, what are the side effects, what are other options, where will I get referred for surgery</a:t>
            </a:r>
          </a:p>
          <a:p>
            <a:endParaRPr lang="en-GB"/>
          </a:p>
          <a:p>
            <a:endParaRPr lang="en-GB"/>
          </a:p>
          <a:p>
            <a:r>
              <a:rPr lang="en-GB"/>
              <a:t>Questions about tests – these can be where do I need to go to have the tests, when will I get the results , how will I get the results. </a:t>
            </a:r>
          </a:p>
          <a:p>
            <a:endParaRPr lang="en-GB"/>
          </a:p>
        </p:txBody>
      </p:sp>
      <p:sp>
        <p:nvSpPr>
          <p:cNvPr id="4" name="Slide Number Placeholder 3"/>
          <p:cNvSpPr>
            <a:spLocks noGrp="1"/>
          </p:cNvSpPr>
          <p:nvPr>
            <p:ph type="sldNum" sz="quarter" idx="5"/>
          </p:nvPr>
        </p:nvSpPr>
        <p:spPr/>
        <p:txBody>
          <a:bodyPr/>
          <a:lstStyle/>
          <a:p>
            <a:fld id="{D893DD00-CED8-4504-8FDF-D0EB31779FEB}" type="slidenum">
              <a:rPr lang="en-GB" smtClean="0"/>
              <a:t>13</a:t>
            </a:fld>
            <a:endParaRPr lang="en-GB"/>
          </a:p>
        </p:txBody>
      </p:sp>
    </p:spTree>
    <p:extLst>
      <p:ext uri="{BB962C8B-B14F-4D97-AF65-F5344CB8AC3E}">
        <p14:creationId xmlns:p14="http://schemas.microsoft.com/office/powerpoint/2010/main" val="1665835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Sometimes making decisions about your health can be difficult. You doctor or nurse are there to help you choose between treatment options. It can be useful remember the initial BRAN. Benefits, Risks, Alternatives, Nothing. You can use these to ask questions to help you make your decision </a:t>
            </a:r>
          </a:p>
          <a:p>
            <a:endParaRPr lang="en-GB"/>
          </a:p>
        </p:txBody>
      </p:sp>
      <p:sp>
        <p:nvSpPr>
          <p:cNvPr id="4" name="Slide Number Placeholder 3"/>
          <p:cNvSpPr>
            <a:spLocks noGrp="1"/>
          </p:cNvSpPr>
          <p:nvPr>
            <p:ph type="sldNum" sz="quarter" idx="5"/>
          </p:nvPr>
        </p:nvSpPr>
        <p:spPr/>
        <p:txBody>
          <a:bodyPr/>
          <a:lstStyle/>
          <a:p>
            <a:fld id="{D893DD00-CED8-4504-8FDF-D0EB31779FEB}" type="slidenum">
              <a:rPr lang="en-GB" smtClean="0"/>
              <a:t>14</a:t>
            </a:fld>
            <a:endParaRPr lang="en-GB"/>
          </a:p>
        </p:txBody>
      </p:sp>
    </p:spTree>
    <p:extLst>
      <p:ext uri="{BB962C8B-B14F-4D97-AF65-F5344CB8AC3E}">
        <p14:creationId xmlns:p14="http://schemas.microsoft.com/office/powerpoint/2010/main" val="2831486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Benefits</a:t>
            </a:r>
          </a:p>
          <a:p>
            <a:endParaRPr lang="en-GB" b="1"/>
          </a:p>
          <a:p>
            <a:r>
              <a:rPr lang="en-GB"/>
              <a:t>What are the benefits of each treatment.? This could be length of treatment, number of times you need to take medication each day etc How does each treatment work? </a:t>
            </a:r>
          </a:p>
          <a:p>
            <a:endParaRPr lang="en-GB"/>
          </a:p>
          <a:p>
            <a:r>
              <a:rPr lang="en-GB"/>
              <a:t>Risks</a:t>
            </a:r>
          </a:p>
          <a:p>
            <a:endParaRPr lang="en-GB"/>
          </a:p>
          <a:p>
            <a:r>
              <a:rPr lang="en-GB"/>
              <a:t>What side effects are there? </a:t>
            </a:r>
          </a:p>
          <a:p>
            <a:endParaRPr lang="en-GB"/>
          </a:p>
          <a:p>
            <a:r>
              <a:rPr lang="en-GB"/>
              <a:t>Alternatives</a:t>
            </a:r>
          </a:p>
          <a:p>
            <a:endParaRPr lang="en-GB"/>
          </a:p>
          <a:p>
            <a:r>
              <a:rPr lang="en-GB"/>
              <a:t>Are there other medications I could take?</a:t>
            </a:r>
          </a:p>
          <a:p>
            <a:r>
              <a:rPr lang="en-GB"/>
              <a:t>Could I try one thing and then try something else if it doesn’t work?</a:t>
            </a:r>
          </a:p>
          <a:p>
            <a:endParaRPr lang="en-GB"/>
          </a:p>
          <a:p>
            <a:r>
              <a:rPr lang="en-GB"/>
              <a:t>Nothing</a:t>
            </a:r>
          </a:p>
          <a:p>
            <a:endParaRPr lang="en-GB"/>
          </a:p>
          <a:p>
            <a:r>
              <a:rPr lang="en-GB"/>
              <a:t>If I did nothing what might happen?</a:t>
            </a:r>
          </a:p>
          <a:p>
            <a:r>
              <a:rPr lang="en-GB"/>
              <a:t>Will it be more difficult to treat later. </a:t>
            </a:r>
          </a:p>
          <a:p>
            <a:endParaRPr lang="en-GB"/>
          </a:p>
        </p:txBody>
      </p:sp>
      <p:sp>
        <p:nvSpPr>
          <p:cNvPr id="4" name="Slide Number Placeholder 3"/>
          <p:cNvSpPr>
            <a:spLocks noGrp="1"/>
          </p:cNvSpPr>
          <p:nvPr>
            <p:ph type="sldNum" sz="quarter" idx="5"/>
          </p:nvPr>
        </p:nvSpPr>
        <p:spPr/>
        <p:txBody>
          <a:bodyPr/>
          <a:lstStyle/>
          <a:p>
            <a:fld id="{D893DD00-CED8-4504-8FDF-D0EB31779FEB}" type="slidenum">
              <a:rPr lang="en-GB" smtClean="0"/>
              <a:t>15</a:t>
            </a:fld>
            <a:endParaRPr lang="en-GB"/>
          </a:p>
        </p:txBody>
      </p:sp>
    </p:spTree>
    <p:extLst>
      <p:ext uri="{BB962C8B-B14F-4D97-AF65-F5344CB8AC3E}">
        <p14:creationId xmlns:p14="http://schemas.microsoft.com/office/powerpoint/2010/main" val="129247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93DD00-CED8-4504-8FDF-D0EB31779FEB}" type="slidenum">
              <a:rPr lang="en-GB" smtClean="0"/>
              <a:t>16</a:t>
            </a:fld>
            <a:endParaRPr lang="en-GB"/>
          </a:p>
        </p:txBody>
      </p:sp>
    </p:spTree>
    <p:extLst>
      <p:ext uri="{BB962C8B-B14F-4D97-AF65-F5344CB8AC3E}">
        <p14:creationId xmlns:p14="http://schemas.microsoft.com/office/powerpoint/2010/main" val="3872071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93DD00-CED8-4504-8FDF-D0EB31779FEB}" type="slidenum">
              <a:rPr lang="en-GB" smtClean="0"/>
              <a:t>17</a:t>
            </a:fld>
            <a:endParaRPr lang="en-GB"/>
          </a:p>
        </p:txBody>
      </p:sp>
    </p:spTree>
    <p:extLst>
      <p:ext uri="{BB962C8B-B14F-4D97-AF65-F5344CB8AC3E}">
        <p14:creationId xmlns:p14="http://schemas.microsoft.com/office/powerpoint/2010/main" val="2128766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Discussion about what they think things mean. Add other terms if required.</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Benign – not cancerous, </a:t>
            </a:r>
            <a:r>
              <a:rPr lang="en-US" dirty="0"/>
              <a:t>Harmless; not cancer</a:t>
            </a:r>
          </a:p>
          <a:p>
            <a:r>
              <a:rPr lang="en-US" dirty="0"/>
              <a:t>Hypertension – high blood pressure</a:t>
            </a:r>
          </a:p>
          <a:p>
            <a:r>
              <a:rPr lang="en-US" dirty="0"/>
              <a:t>Hypotension – low blood pressure</a:t>
            </a:r>
          </a:p>
          <a:p>
            <a:r>
              <a:rPr lang="en-US" dirty="0"/>
              <a:t>Anti-inflammatory – reduce swelling</a:t>
            </a:r>
          </a:p>
          <a:p>
            <a:r>
              <a:rPr lang="en-US" dirty="0"/>
              <a:t>In-patient – someone who has to have treatment in hospital which requires an overnight stay</a:t>
            </a:r>
          </a:p>
          <a:p>
            <a:endParaRPr lang="en-GB" dirty="0"/>
          </a:p>
        </p:txBody>
      </p:sp>
      <p:sp>
        <p:nvSpPr>
          <p:cNvPr id="4" name="Slide Number Placeholder 3"/>
          <p:cNvSpPr>
            <a:spLocks noGrp="1"/>
          </p:cNvSpPr>
          <p:nvPr>
            <p:ph type="sldNum" sz="quarter" idx="5"/>
          </p:nvPr>
        </p:nvSpPr>
        <p:spPr/>
        <p:txBody>
          <a:bodyPr/>
          <a:lstStyle/>
          <a:p>
            <a:fld id="{D893DD00-CED8-4504-8FDF-D0EB31779FEB}" type="slidenum">
              <a:rPr lang="en-GB" smtClean="0"/>
              <a:t>18</a:t>
            </a:fld>
            <a:endParaRPr lang="en-GB"/>
          </a:p>
        </p:txBody>
      </p:sp>
    </p:spTree>
    <p:extLst>
      <p:ext uri="{BB962C8B-B14F-4D97-AF65-F5344CB8AC3E}">
        <p14:creationId xmlns:p14="http://schemas.microsoft.com/office/powerpoint/2010/main" val="1323369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?Jargon is the specialised language of a particular profession – all professions</a:t>
            </a:r>
            <a:r>
              <a:rPr lang="en-GB" baseline="0"/>
              <a:t> have their jargon which outsiders won’t understand.</a:t>
            </a:r>
          </a:p>
          <a:p>
            <a:r>
              <a:rPr lang="en-GB"/>
              <a:t>It can feel awkward to interrupt – but most hcps will be very happy to explain what they mean</a:t>
            </a:r>
          </a:p>
        </p:txBody>
      </p:sp>
      <p:sp>
        <p:nvSpPr>
          <p:cNvPr id="4" name="Slide Number Placeholder 3"/>
          <p:cNvSpPr>
            <a:spLocks noGrp="1"/>
          </p:cNvSpPr>
          <p:nvPr>
            <p:ph type="sldNum" sz="quarter" idx="5"/>
          </p:nvPr>
        </p:nvSpPr>
        <p:spPr/>
        <p:txBody>
          <a:bodyPr/>
          <a:lstStyle/>
          <a:p>
            <a:fld id="{D893DD00-CED8-4504-8FDF-D0EB31779FEB}" type="slidenum">
              <a:rPr lang="en-GB" smtClean="0"/>
              <a:t>19</a:t>
            </a:fld>
            <a:endParaRPr lang="en-GB"/>
          </a:p>
        </p:txBody>
      </p:sp>
    </p:spTree>
    <p:extLst>
      <p:ext uri="{BB962C8B-B14F-4D97-AF65-F5344CB8AC3E}">
        <p14:creationId xmlns:p14="http://schemas.microsoft.com/office/powerpoint/2010/main" val="897045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93DD00-CED8-4504-8FDF-D0EB31779FEB}" type="slidenum">
              <a:rPr lang="en-GB" smtClean="0"/>
              <a:t>20</a:t>
            </a:fld>
            <a:endParaRPr lang="en-GB"/>
          </a:p>
        </p:txBody>
      </p:sp>
    </p:spTree>
    <p:extLst>
      <p:ext uri="{BB962C8B-B14F-4D97-AF65-F5344CB8AC3E}">
        <p14:creationId xmlns:p14="http://schemas.microsoft.com/office/powerpoint/2010/main" val="191893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Today we are going to look at some practical skills you need when using the NHS and its services. </a:t>
            </a:r>
          </a:p>
          <a:p>
            <a:endParaRPr lang="en-GB"/>
          </a:p>
          <a:p>
            <a:r>
              <a:rPr lang="en-GB"/>
              <a:t>We are going to look at which service you use when</a:t>
            </a:r>
          </a:p>
          <a:p>
            <a:endParaRPr lang="en-GB"/>
          </a:p>
          <a:p>
            <a:r>
              <a:rPr lang="en-GB"/>
              <a:t>Look at the doctors appointment</a:t>
            </a:r>
          </a:p>
          <a:p>
            <a:endParaRPr lang="en-GB"/>
          </a:p>
          <a:p>
            <a:r>
              <a:rPr lang="en-GB"/>
              <a:t>Making decisions about treatment.</a:t>
            </a:r>
          </a:p>
          <a:p>
            <a:endParaRPr lang="en-GB"/>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D893DD00-CED8-4504-8FDF-D0EB31779FEB}" type="slidenum">
              <a:rPr lang="en-GB" smtClean="0"/>
              <a:t>2</a:t>
            </a:fld>
            <a:endParaRPr lang="en-GB"/>
          </a:p>
        </p:txBody>
      </p:sp>
    </p:spTree>
    <p:extLst>
      <p:ext uri="{BB962C8B-B14F-4D97-AF65-F5344CB8AC3E}">
        <p14:creationId xmlns:p14="http://schemas.microsoft.com/office/powerpoint/2010/main" val="809504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GB" dirty="0"/>
              <a:t>So what do healthcare professionals do to help their patients understand their health information.  Using teach back places the responsibility on the person giving the information, it focuses on a specific behaviour, allows for reassessment and the opportunity to explain again.</a:t>
            </a:r>
          </a:p>
          <a:p>
            <a:pPr>
              <a:buFont typeface="Arial" panose="020B0604020202020204" pitchFamily="34" charset="0"/>
              <a:buNone/>
              <a:defRPr/>
            </a:pPr>
            <a:endParaRPr lang="en-GB" dirty="0"/>
          </a:p>
          <a:p>
            <a:pPr>
              <a:buFont typeface="Arial" panose="020B0604020202020204" pitchFamily="34" charset="0"/>
              <a:buNone/>
              <a:defRPr/>
            </a:pPr>
            <a:r>
              <a:rPr lang="en-GB" dirty="0"/>
              <a:t>Teach back goes beyond asking “have you understood” or “is that explanation clear enough?” which encourages people to respond yes/no and people are more likely to say yes for fear of looking foolish.</a:t>
            </a:r>
          </a:p>
          <a:p>
            <a:endParaRPr lang="en-GB" dirty="0"/>
          </a:p>
          <a:p>
            <a:endParaRPr lang="en-GB" dirty="0"/>
          </a:p>
        </p:txBody>
      </p:sp>
      <p:sp>
        <p:nvSpPr>
          <p:cNvPr id="4" name="Slide Number Placeholder 3"/>
          <p:cNvSpPr>
            <a:spLocks noGrp="1"/>
          </p:cNvSpPr>
          <p:nvPr>
            <p:ph type="sldNum" sz="quarter" idx="5"/>
          </p:nvPr>
        </p:nvSpPr>
        <p:spPr/>
        <p:txBody>
          <a:bodyPr/>
          <a:lstStyle/>
          <a:p>
            <a:fld id="{D893DD00-CED8-4504-8FDF-D0EB31779FEB}" type="slidenum">
              <a:rPr lang="en-GB" smtClean="0"/>
              <a:t>21</a:t>
            </a:fld>
            <a:endParaRPr lang="en-GB"/>
          </a:p>
        </p:txBody>
      </p:sp>
    </p:spTree>
    <p:extLst>
      <p:ext uri="{BB962C8B-B14F-4D97-AF65-F5344CB8AC3E}">
        <p14:creationId xmlns:p14="http://schemas.microsoft.com/office/powerpoint/2010/main" val="107980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latin typeface="Arial" panose="020B0604020202020204" pitchFamily="34" charset="0"/>
              </a:rPr>
              <a:t>Chunk and check is another technique that can be used along with teach back.  Let’s see what kind of information we normally get given when we go to the GP or consultant.</a:t>
            </a:r>
          </a:p>
          <a:p>
            <a:pPr eaLnBrk="1" hangingPunct="1">
              <a:spcBef>
                <a:spcPct val="0"/>
              </a:spcBef>
            </a:pPr>
            <a:endParaRPr lang="en-GB" altLang="en-US" dirty="0">
              <a:latin typeface="Arial" panose="020B0604020202020204" pitchFamily="34" charset="0"/>
            </a:endParaRPr>
          </a:p>
          <a:p>
            <a:pPr eaLnBrk="1" hangingPunct="1">
              <a:spcBef>
                <a:spcPct val="0"/>
              </a:spcBef>
            </a:pPr>
            <a:r>
              <a:rPr lang="en-GB" altLang="en-US" dirty="0">
                <a:latin typeface="Arial" panose="020B0604020202020204" pitchFamily="34" charset="0"/>
              </a:rPr>
              <a:t>READ</a:t>
            </a:r>
          </a:p>
          <a:p>
            <a:pPr eaLnBrk="1" hangingPunct="1">
              <a:spcBef>
                <a:spcPct val="0"/>
              </a:spcBef>
            </a:pPr>
            <a:endParaRPr lang="en-GB" altLang="en-US" dirty="0">
              <a:latin typeface="Arial" panose="020B0604020202020204" pitchFamily="34" charset="0"/>
            </a:endParaRPr>
          </a:p>
          <a:p>
            <a:pPr eaLnBrk="1" hangingPunct="1">
              <a:spcBef>
                <a:spcPct val="0"/>
              </a:spcBef>
            </a:pPr>
            <a:r>
              <a:rPr lang="en-GB" altLang="en-US" dirty="0">
                <a:latin typeface="Arial" panose="020B0604020202020204" pitchFamily="34" charset="0"/>
              </a:rPr>
              <a:t>That information dump above is enough to confuse me!  It is worth knowing that it has been suggested that immediately after leaving the clinic, hospital, or GP patients forget 50% of the important information shared by the healthcare professional and only half of the remaining 50% is remembered correctly.</a:t>
            </a:r>
          </a:p>
          <a:p>
            <a:endParaRPr lang="en-GB" altLang="en-US" dirty="0">
              <a:latin typeface="Arial" panose="020B0604020202020204" pitchFamily="34" charset="0"/>
            </a:endParaRPr>
          </a:p>
          <a:p>
            <a:r>
              <a:rPr lang="en-GB" altLang="en-US" dirty="0">
                <a:latin typeface="Arial" panose="020B0604020202020204" pitchFamily="34" charset="0"/>
              </a:rPr>
              <a:t>So by using chunk and check, each element is broken down and the patient to repeats back what they think they understand.  </a:t>
            </a:r>
          </a:p>
          <a:p>
            <a:endParaRPr lang="en-GB" altLang="en-US" dirty="0">
              <a:latin typeface="Arial" panose="020B0604020202020204" pitchFamily="34" charset="0"/>
            </a:endParaRPr>
          </a:p>
          <a:p>
            <a:pPr eaLnBrk="1" hangingPunct="1">
              <a:spcBef>
                <a:spcPct val="0"/>
              </a:spcBef>
            </a:pPr>
            <a:r>
              <a:rPr lang="en-GB" altLang="en-US" dirty="0">
                <a:latin typeface="Arial" panose="020B0604020202020204" pitchFamily="34" charset="0"/>
              </a:rPr>
              <a:t>In pairs try breaking down the text into chunks and use teach back to check your partner has understood. </a:t>
            </a:r>
          </a:p>
          <a:p>
            <a:endParaRPr lang="en-GB" dirty="0"/>
          </a:p>
        </p:txBody>
      </p:sp>
      <p:sp>
        <p:nvSpPr>
          <p:cNvPr id="4" name="Slide Number Placeholder 3"/>
          <p:cNvSpPr>
            <a:spLocks noGrp="1"/>
          </p:cNvSpPr>
          <p:nvPr>
            <p:ph type="sldNum" sz="quarter" idx="5"/>
          </p:nvPr>
        </p:nvSpPr>
        <p:spPr/>
        <p:txBody>
          <a:bodyPr/>
          <a:lstStyle/>
          <a:p>
            <a:fld id="{D893DD00-CED8-4504-8FDF-D0EB31779FEB}" type="slidenum">
              <a:rPr lang="en-GB" smtClean="0"/>
              <a:t>22</a:t>
            </a:fld>
            <a:endParaRPr lang="en-GB"/>
          </a:p>
        </p:txBody>
      </p:sp>
    </p:spTree>
    <p:extLst>
      <p:ext uri="{BB962C8B-B14F-4D97-AF65-F5344CB8AC3E}">
        <p14:creationId xmlns:p14="http://schemas.microsoft.com/office/powerpoint/2010/main" val="2529440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93DD00-CED8-4504-8FDF-D0EB31779FEB}" type="slidenum">
              <a:rPr lang="en-GB" smtClean="0"/>
              <a:t>24</a:t>
            </a:fld>
            <a:endParaRPr lang="en-GB"/>
          </a:p>
        </p:txBody>
      </p:sp>
    </p:spTree>
    <p:extLst>
      <p:ext uri="{BB962C8B-B14F-4D97-AF65-F5344CB8AC3E}">
        <p14:creationId xmlns:p14="http://schemas.microsoft.com/office/powerpoint/2010/main" val="221276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cut your finger. The cut looks deep and it won’t stop bleeding.  What do you decide to do?</a:t>
            </a:r>
          </a:p>
          <a:p>
            <a:endParaRPr lang="en-GB" dirty="0"/>
          </a:p>
          <a:p>
            <a:r>
              <a:rPr lang="en-GB" dirty="0"/>
              <a:t>Vote or discussion as appropriate. </a:t>
            </a:r>
          </a:p>
          <a:p>
            <a:endParaRPr lang="en-GB" dirty="0"/>
          </a:p>
          <a:p>
            <a:r>
              <a:rPr lang="en-GB" dirty="0"/>
              <a:t>Answer:</a:t>
            </a:r>
          </a:p>
          <a:p>
            <a:endParaRPr lang="en-GB" dirty="0"/>
          </a:p>
          <a:p>
            <a:r>
              <a:rPr lang="en-GB" dirty="0"/>
              <a:t>Call 111 – they may be able to book an appointment at an urgent care or walk in centre. </a:t>
            </a:r>
          </a:p>
          <a:p>
            <a:endParaRPr lang="en-GB" dirty="0"/>
          </a:p>
          <a:p>
            <a:endParaRPr lang="en-GB" dirty="0"/>
          </a:p>
        </p:txBody>
      </p:sp>
      <p:sp>
        <p:nvSpPr>
          <p:cNvPr id="4" name="Slide Number Placeholder 3"/>
          <p:cNvSpPr>
            <a:spLocks noGrp="1"/>
          </p:cNvSpPr>
          <p:nvPr>
            <p:ph type="sldNum" sz="quarter" idx="5"/>
          </p:nvPr>
        </p:nvSpPr>
        <p:spPr/>
        <p:txBody>
          <a:bodyPr/>
          <a:lstStyle/>
          <a:p>
            <a:fld id="{D893DD00-CED8-4504-8FDF-D0EB31779FEB}" type="slidenum">
              <a:rPr lang="en-GB" smtClean="0"/>
              <a:t>3</a:t>
            </a:fld>
            <a:endParaRPr lang="en-GB"/>
          </a:p>
        </p:txBody>
      </p:sp>
    </p:spTree>
    <p:extLst>
      <p:ext uri="{BB962C8B-B14F-4D97-AF65-F5344CB8AC3E}">
        <p14:creationId xmlns:p14="http://schemas.microsoft.com/office/powerpoint/2010/main" val="29053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solidFill>
                  <a:schemeClr val="accent1"/>
                </a:solidFill>
              </a:rPr>
              <a:t>Your friend trips whilst playing football in the park and hurts their ankle. What do you decide to do?</a:t>
            </a:r>
          </a:p>
          <a:p>
            <a:endParaRPr lang="en-GB" dirty="0"/>
          </a:p>
          <a:p>
            <a:r>
              <a:rPr lang="en-GB" dirty="0"/>
              <a:t>Vote or discussion as appropriate. </a:t>
            </a:r>
          </a:p>
          <a:p>
            <a:endParaRPr lang="en-GB" dirty="0"/>
          </a:p>
          <a:p>
            <a:r>
              <a:rPr lang="en-GB" dirty="0"/>
              <a:t>Answer:</a:t>
            </a:r>
          </a:p>
          <a:p>
            <a:endParaRPr lang="en-GB" dirty="0"/>
          </a:p>
          <a:p>
            <a:r>
              <a:rPr lang="en-GB" dirty="0"/>
              <a:t>Call 999 – if it appears that the bone has broken,</a:t>
            </a:r>
          </a:p>
          <a:p>
            <a:r>
              <a:rPr lang="en-GB" dirty="0"/>
              <a:t>Call 111 – if it is a sprain they may be able to book an appointment at an urgent care or walk in centre. If they suspect it is </a:t>
            </a:r>
          </a:p>
          <a:p>
            <a:endParaRPr lang="en-GB" dirty="0"/>
          </a:p>
          <a:p>
            <a:endParaRPr lang="en-GB" dirty="0"/>
          </a:p>
        </p:txBody>
      </p:sp>
      <p:sp>
        <p:nvSpPr>
          <p:cNvPr id="4" name="Slide Number Placeholder 3"/>
          <p:cNvSpPr>
            <a:spLocks noGrp="1"/>
          </p:cNvSpPr>
          <p:nvPr>
            <p:ph type="sldNum" sz="quarter" idx="5"/>
          </p:nvPr>
        </p:nvSpPr>
        <p:spPr/>
        <p:txBody>
          <a:bodyPr/>
          <a:lstStyle/>
          <a:p>
            <a:fld id="{D893DD00-CED8-4504-8FDF-D0EB31779FEB}" type="slidenum">
              <a:rPr lang="en-GB" smtClean="0"/>
              <a:t>4</a:t>
            </a:fld>
            <a:endParaRPr lang="en-GB"/>
          </a:p>
        </p:txBody>
      </p:sp>
    </p:spTree>
    <p:extLst>
      <p:ext uri="{BB962C8B-B14F-4D97-AF65-F5344CB8AC3E}">
        <p14:creationId xmlns:p14="http://schemas.microsoft.com/office/powerpoint/2010/main" val="231665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0" kern="1200" dirty="0">
                <a:solidFill>
                  <a:schemeClr val="tx1"/>
                </a:solidFill>
                <a:effectLst/>
                <a:latin typeface="+mn-lt"/>
                <a:ea typeface="+mn-ea"/>
                <a:cs typeface="+mn-cs"/>
              </a:rPr>
              <a:t>You are at a party and a friend has drunk too much and is unconscious. What do you decide to do?</a:t>
            </a:r>
          </a:p>
          <a:p>
            <a:pPr marL="0" indent="0">
              <a:buNone/>
            </a:pPr>
            <a:endParaRPr lang="en-GB" dirty="0"/>
          </a:p>
          <a:p>
            <a:r>
              <a:rPr lang="en-GB" dirty="0"/>
              <a:t>Vote or discussion as appropriate. </a:t>
            </a:r>
          </a:p>
          <a:p>
            <a:endParaRPr lang="en-GB" dirty="0"/>
          </a:p>
          <a:p>
            <a:r>
              <a:rPr lang="en-GB" dirty="0"/>
              <a:t>Answer:</a:t>
            </a:r>
          </a:p>
          <a:p>
            <a:endParaRPr lang="en-GB" dirty="0"/>
          </a:p>
          <a:p>
            <a:r>
              <a:rPr lang="en-GB" dirty="0"/>
              <a:t>Call 999 – you should always dial 999 when it is a life threatening situation such as a stroke, heart attack or someone is unconscious</a:t>
            </a:r>
          </a:p>
          <a:p>
            <a:r>
              <a:rPr lang="en-GB" dirty="0"/>
              <a:t>Call 111</a:t>
            </a:r>
          </a:p>
          <a:p>
            <a:endParaRPr lang="en-GB" dirty="0"/>
          </a:p>
        </p:txBody>
      </p:sp>
      <p:sp>
        <p:nvSpPr>
          <p:cNvPr id="4" name="Slide Number Placeholder 3"/>
          <p:cNvSpPr>
            <a:spLocks noGrp="1"/>
          </p:cNvSpPr>
          <p:nvPr>
            <p:ph type="sldNum" sz="quarter" idx="5"/>
          </p:nvPr>
        </p:nvSpPr>
        <p:spPr/>
        <p:txBody>
          <a:bodyPr/>
          <a:lstStyle/>
          <a:p>
            <a:fld id="{D893DD00-CED8-4504-8FDF-D0EB31779FEB}" type="slidenum">
              <a:rPr lang="en-GB" smtClean="0"/>
              <a:t>5</a:t>
            </a:fld>
            <a:endParaRPr lang="en-GB"/>
          </a:p>
        </p:txBody>
      </p:sp>
    </p:spTree>
    <p:extLst>
      <p:ext uri="{BB962C8B-B14F-4D97-AF65-F5344CB8AC3E}">
        <p14:creationId xmlns:p14="http://schemas.microsoft.com/office/powerpoint/2010/main" val="166238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Normally </a:t>
            </a:r>
          </a:p>
          <a:p>
            <a:endParaRPr lang="en-GB"/>
          </a:p>
          <a:p>
            <a:r>
              <a:rPr lang="en-GB"/>
              <a:t>The NHS provides lots of services and it can be confusing about where to go. </a:t>
            </a:r>
          </a:p>
          <a:p>
            <a:pPr marL="171450" indent="-171450">
              <a:buFont typeface="Arial" panose="020B0604020202020204" pitchFamily="34" charset="0"/>
              <a:buChar char="•"/>
            </a:pPr>
            <a:r>
              <a:rPr lang="en-GB"/>
              <a:t>At home remember to care for yourself, have over the counter medication such as cough medicine, painkillers, plasters etc. </a:t>
            </a:r>
          </a:p>
          <a:p>
            <a:pPr marL="171450" indent="-171450">
              <a:buFont typeface="Arial" panose="020B0604020202020204" pitchFamily="34" charset="0"/>
              <a:buChar char="•"/>
            </a:pPr>
            <a:r>
              <a:rPr lang="en-GB"/>
              <a:t>Pharmacists can provide advice and guidance on things like upset stomachs, </a:t>
            </a:r>
            <a:r>
              <a:rPr lang="en-GB" err="1"/>
              <a:t>hayfever</a:t>
            </a:r>
            <a:r>
              <a:rPr lang="en-GB"/>
              <a:t>, insect bites etc</a:t>
            </a:r>
          </a:p>
          <a:p>
            <a:pPr marL="171450" indent="-171450">
              <a:buFont typeface="Arial" panose="020B0604020202020204" pitchFamily="34" charset="0"/>
              <a:buChar char="•"/>
            </a:pPr>
            <a:r>
              <a:rPr lang="en-GB"/>
              <a:t>111 provide help in a non life threatening situation. They give advice when you aren’t sure what to do and direct you to the correct service. They are also able to arrange an appointment with a GP out of hours, an urgent care centre and sometimes emergency department if required. </a:t>
            </a:r>
          </a:p>
          <a:p>
            <a:pPr marL="171450" indent="-171450">
              <a:buFont typeface="Arial" panose="020B0604020202020204" pitchFamily="34" charset="0"/>
              <a:buChar char="•"/>
            </a:pPr>
            <a:r>
              <a:rPr lang="en-GB"/>
              <a:t>GP Practice is for routine health care for persistent symptoms or long term conditions. Appointments can be online, over the phone or face to face. </a:t>
            </a:r>
          </a:p>
          <a:p>
            <a:pPr marL="171450" indent="-171450">
              <a:buFont typeface="Arial" panose="020B0604020202020204" pitchFamily="34" charset="0"/>
              <a:buChar char="•"/>
            </a:pPr>
            <a:r>
              <a:rPr lang="en-GB"/>
              <a:t>Urgent care and walk-in centres are for when you need urgent but not life threatening care. Such as for sprains, cuts, minor scalds and burns, </a:t>
            </a:r>
          </a:p>
          <a:p>
            <a:pPr marL="171450" indent="-171450">
              <a:buFont typeface="Arial" panose="020B0604020202020204" pitchFamily="34" charset="0"/>
              <a:buChar char="•"/>
            </a:pPr>
            <a:r>
              <a:rPr lang="en-GB"/>
              <a:t>999 – call when someone is seriously ill or injured and their life is at risk. </a:t>
            </a:r>
            <a:r>
              <a:rPr lang="en-GB" err="1"/>
              <a:t>eg.</a:t>
            </a:r>
            <a:r>
              <a:rPr lang="en-GB"/>
              <a:t> loss of consciousness, chest pain, breathing difficulties, heart attack or stroke. </a:t>
            </a:r>
          </a:p>
          <a:p>
            <a:pPr marL="171450" indent="-171450">
              <a:buFont typeface="Arial" panose="020B0604020202020204" pitchFamily="34" charset="0"/>
              <a:buChar char="•"/>
            </a:pPr>
            <a:r>
              <a:rPr lang="en-GB"/>
              <a:t>Emergency department – life threatening emergencies</a:t>
            </a:r>
          </a:p>
          <a:p>
            <a:pPr marL="171450" indent="-171450">
              <a:buFont typeface="Arial" panose="020B0604020202020204" pitchFamily="34" charset="0"/>
              <a:buChar char="•"/>
            </a:pPr>
            <a:endParaRPr lang="en-GB"/>
          </a:p>
          <a:p>
            <a:endParaRPr lang="en-GB"/>
          </a:p>
          <a:p>
            <a:r>
              <a:rPr lang="en-GB"/>
              <a:t>At present the advice would be to call 111 unless it is a life threatening emergency as many urgent care and walk in centre require you to have an appointment. </a:t>
            </a:r>
          </a:p>
          <a:p>
            <a:pPr marL="171450" indent="-171450">
              <a:buFont typeface="Arial" panose="020B0604020202020204" pitchFamily="34" charset="0"/>
              <a:buChar char="•"/>
            </a:pPr>
            <a:endParaRPr lang="en-GB"/>
          </a:p>
          <a:p>
            <a:endParaRPr lang="en-GB"/>
          </a:p>
          <a:p>
            <a:endParaRPr lang="en-GB"/>
          </a:p>
        </p:txBody>
      </p:sp>
      <p:sp>
        <p:nvSpPr>
          <p:cNvPr id="4" name="Slide Number Placeholder 3"/>
          <p:cNvSpPr>
            <a:spLocks noGrp="1"/>
          </p:cNvSpPr>
          <p:nvPr>
            <p:ph type="sldNum" sz="quarter" idx="5"/>
          </p:nvPr>
        </p:nvSpPr>
        <p:spPr/>
        <p:txBody>
          <a:bodyPr/>
          <a:lstStyle/>
          <a:p>
            <a:fld id="{D893DD00-CED8-4504-8FDF-D0EB31779FEB}" type="slidenum">
              <a:rPr lang="en-GB" smtClean="0"/>
              <a:t>7</a:t>
            </a:fld>
            <a:endParaRPr lang="en-GB"/>
          </a:p>
        </p:txBody>
      </p:sp>
    </p:spTree>
    <p:extLst>
      <p:ext uri="{BB962C8B-B14F-4D97-AF65-F5344CB8AC3E}">
        <p14:creationId xmlns:p14="http://schemas.microsoft.com/office/powerpoint/2010/main" val="199789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you go to the GP or to the hospital it is important to prepare a little:</a:t>
            </a:r>
          </a:p>
          <a:p>
            <a:endParaRPr lang="en-GB"/>
          </a:p>
          <a:p>
            <a:r>
              <a:rPr lang="en-GB"/>
              <a:t>Make a note of any health problems you have had in the past. </a:t>
            </a:r>
          </a:p>
          <a:p>
            <a:endParaRPr lang="en-GB"/>
          </a:p>
          <a:p>
            <a:r>
              <a:rPr lang="en-GB"/>
              <a:t>Know what medicines you already take, </a:t>
            </a:r>
          </a:p>
          <a:p>
            <a:endParaRPr lang="en-GB"/>
          </a:p>
          <a:p>
            <a:r>
              <a:rPr lang="en-GB"/>
              <a:t>know your family history, </a:t>
            </a:r>
          </a:p>
          <a:p>
            <a:endParaRPr lang="en-GB"/>
          </a:p>
          <a:p>
            <a:r>
              <a:rPr lang="en-GB"/>
              <a:t>take a list of what you want to talk about. </a:t>
            </a:r>
          </a:p>
          <a:p>
            <a:endParaRPr lang="en-GB"/>
          </a:p>
          <a:p>
            <a:r>
              <a:rPr lang="en-GB"/>
              <a:t>Think about what symptoms you have had, when did they start, how long have they been going on for, </a:t>
            </a:r>
          </a:p>
          <a:p>
            <a:endParaRPr lang="en-GB"/>
          </a:p>
          <a:p>
            <a:r>
              <a:rPr lang="en-GB"/>
              <a:t>Remember to take some paper and a pen so you can take notes. People often forget what their doctor has told them after they leave the surgery.  </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D893DD00-CED8-4504-8FDF-D0EB31779FEB}" type="slidenum">
              <a:rPr lang="en-GB" smtClean="0"/>
              <a:t>8</a:t>
            </a:fld>
            <a:endParaRPr lang="en-GB"/>
          </a:p>
        </p:txBody>
      </p:sp>
    </p:spTree>
    <p:extLst>
      <p:ext uri="{BB962C8B-B14F-4D97-AF65-F5344CB8AC3E}">
        <p14:creationId xmlns:p14="http://schemas.microsoft.com/office/powerpoint/2010/main" val="144422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Patients Association have information about how to get the most out of your doctor’s appointment. </a:t>
            </a:r>
          </a:p>
          <a:p>
            <a:endParaRPr lang="en-GB" dirty="0"/>
          </a:p>
          <a:p>
            <a:r>
              <a:rPr lang="en-GB" dirty="0"/>
              <a:t>The Doc Ready tool is an online which can help create a checklist for appointments with a GP to discuss mental health issues. </a:t>
            </a:r>
          </a:p>
          <a:p>
            <a:endParaRPr lang="en-GB" dirty="0"/>
          </a:p>
        </p:txBody>
      </p:sp>
      <p:sp>
        <p:nvSpPr>
          <p:cNvPr id="4" name="Slide Number Placeholder 3"/>
          <p:cNvSpPr>
            <a:spLocks noGrp="1"/>
          </p:cNvSpPr>
          <p:nvPr>
            <p:ph type="sldNum" sz="quarter" idx="5"/>
          </p:nvPr>
        </p:nvSpPr>
        <p:spPr/>
        <p:txBody>
          <a:bodyPr/>
          <a:lstStyle/>
          <a:p>
            <a:fld id="{D893DD00-CED8-4504-8FDF-D0EB31779FEB}" type="slidenum">
              <a:rPr lang="en-GB" smtClean="0"/>
              <a:t>9</a:t>
            </a:fld>
            <a:endParaRPr lang="en-GB"/>
          </a:p>
        </p:txBody>
      </p:sp>
    </p:spTree>
    <p:extLst>
      <p:ext uri="{BB962C8B-B14F-4D97-AF65-F5344CB8AC3E}">
        <p14:creationId xmlns:p14="http://schemas.microsoft.com/office/powerpoint/2010/main" val="3420631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should always ask your GP questions. Evidence has shown that patients who are involved in their care and ask lots of questions have a better experience and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When you look at what questions we might ask they fall into four areas. </a:t>
            </a:r>
          </a:p>
          <a:p>
            <a:endParaRPr lang="en-GB" dirty="0"/>
          </a:p>
          <a:p>
            <a:r>
              <a:rPr lang="en-GB" dirty="0"/>
              <a:t>General questions</a:t>
            </a:r>
          </a:p>
          <a:p>
            <a:r>
              <a:rPr lang="en-GB" dirty="0"/>
              <a:t>Questions about symptoms</a:t>
            </a:r>
          </a:p>
          <a:p>
            <a:r>
              <a:rPr lang="en-GB" dirty="0"/>
              <a:t>Questions about treatments</a:t>
            </a:r>
          </a:p>
          <a:p>
            <a:r>
              <a:rPr lang="en-GB" dirty="0"/>
              <a:t>Questions about tests</a:t>
            </a:r>
          </a:p>
          <a:p>
            <a:endParaRPr lang="en-GB" dirty="0"/>
          </a:p>
        </p:txBody>
      </p:sp>
      <p:sp>
        <p:nvSpPr>
          <p:cNvPr id="4" name="Slide Number Placeholder 3"/>
          <p:cNvSpPr>
            <a:spLocks noGrp="1"/>
          </p:cNvSpPr>
          <p:nvPr>
            <p:ph type="sldNum" sz="quarter" idx="5"/>
          </p:nvPr>
        </p:nvSpPr>
        <p:spPr/>
        <p:txBody>
          <a:bodyPr/>
          <a:lstStyle/>
          <a:p>
            <a:fld id="{D893DD00-CED8-4504-8FDF-D0EB31779FEB}" type="slidenum">
              <a:rPr lang="en-GB" smtClean="0"/>
              <a:t>10</a:t>
            </a:fld>
            <a:endParaRPr lang="en-GB"/>
          </a:p>
        </p:txBody>
      </p:sp>
    </p:spTree>
    <p:extLst>
      <p:ext uri="{BB962C8B-B14F-4D97-AF65-F5344CB8AC3E}">
        <p14:creationId xmlns:p14="http://schemas.microsoft.com/office/powerpoint/2010/main" val="280814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73F933-37BA-43D2-BF5A-CE874FA00314}" type="datetime1">
              <a:rPr lang="en-GB" smtClean="0"/>
              <a:t>04/08/2021</a:t>
            </a:fld>
            <a:endParaRPr lang="en-GB"/>
          </a:p>
        </p:txBody>
      </p:sp>
      <p:sp>
        <p:nvSpPr>
          <p:cNvPr id="5" name="Footer Placeholder 4"/>
          <p:cNvSpPr>
            <a:spLocks noGrp="1"/>
          </p:cNvSpPr>
          <p:nvPr>
            <p:ph type="ftr" sz="quarter" idx="11"/>
          </p:nvPr>
        </p:nvSpPr>
        <p:spPr/>
        <p:txBody>
          <a:bodyPr/>
          <a:lstStyle/>
          <a:p>
            <a:r>
              <a:rPr lang="en-GB"/>
              <a:t>https://royalberkshire-nhs.libguides.com/health-literacy-for-schools/home</a:t>
            </a:r>
          </a:p>
        </p:txBody>
      </p:sp>
      <p:sp>
        <p:nvSpPr>
          <p:cNvPr id="6" name="Slide Number Placeholder 5"/>
          <p:cNvSpPr>
            <a:spLocks noGrp="1"/>
          </p:cNvSpPr>
          <p:nvPr>
            <p:ph type="sldNum" sz="quarter" idx="12"/>
          </p:nvPr>
        </p:nvSpPr>
        <p:spPr/>
        <p:txBody>
          <a:bodyPr/>
          <a:lstStyle/>
          <a:p>
            <a:fld id="{587EC252-76BE-4CC7-BE95-130129388E7E}" type="slidenum">
              <a:rPr lang="en-GB" smtClean="0"/>
              <a:t>‹#›</a:t>
            </a:fld>
            <a:endParaRPr lang="en-GB"/>
          </a:p>
        </p:txBody>
      </p:sp>
    </p:spTree>
    <p:extLst>
      <p:ext uri="{BB962C8B-B14F-4D97-AF65-F5344CB8AC3E}">
        <p14:creationId xmlns:p14="http://schemas.microsoft.com/office/powerpoint/2010/main" val="46752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E05D5-F413-4870-A9B1-9CD2B3AEFBBF}" type="datetime1">
              <a:rPr lang="en-GB" smtClean="0"/>
              <a:t>04/08/2021</a:t>
            </a:fld>
            <a:endParaRPr lang="en-GB"/>
          </a:p>
        </p:txBody>
      </p:sp>
      <p:sp>
        <p:nvSpPr>
          <p:cNvPr id="5" name="Footer Placeholder 4"/>
          <p:cNvSpPr>
            <a:spLocks noGrp="1"/>
          </p:cNvSpPr>
          <p:nvPr>
            <p:ph type="ftr" sz="quarter" idx="11"/>
          </p:nvPr>
        </p:nvSpPr>
        <p:spPr/>
        <p:txBody>
          <a:bodyPr/>
          <a:lstStyle/>
          <a:p>
            <a:r>
              <a:rPr lang="en-GB"/>
              <a:t>https://royalberkshire-nhs.libguides.com/health-literacy-for-schools/home</a:t>
            </a:r>
          </a:p>
        </p:txBody>
      </p:sp>
      <p:sp>
        <p:nvSpPr>
          <p:cNvPr id="6" name="Slide Number Placeholder 5"/>
          <p:cNvSpPr>
            <a:spLocks noGrp="1"/>
          </p:cNvSpPr>
          <p:nvPr>
            <p:ph type="sldNum" sz="quarter" idx="12"/>
          </p:nvPr>
        </p:nvSpPr>
        <p:spPr/>
        <p:txBody>
          <a:bodyPr/>
          <a:lstStyle/>
          <a:p>
            <a:fld id="{587EC252-76BE-4CC7-BE95-130129388E7E}" type="slidenum">
              <a:rPr lang="en-GB" smtClean="0"/>
              <a:t>‹#›</a:t>
            </a:fld>
            <a:endParaRPr lang="en-GB"/>
          </a:p>
        </p:txBody>
      </p:sp>
    </p:spTree>
    <p:extLst>
      <p:ext uri="{BB962C8B-B14F-4D97-AF65-F5344CB8AC3E}">
        <p14:creationId xmlns:p14="http://schemas.microsoft.com/office/powerpoint/2010/main" val="177516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699BBE-18BE-4561-BFF3-3A1FF8B9B522}" type="datetime1">
              <a:rPr lang="en-GB" smtClean="0"/>
              <a:t>04/08/2021</a:t>
            </a:fld>
            <a:endParaRPr lang="en-GB"/>
          </a:p>
        </p:txBody>
      </p:sp>
      <p:sp>
        <p:nvSpPr>
          <p:cNvPr id="5" name="Footer Placeholder 4"/>
          <p:cNvSpPr>
            <a:spLocks noGrp="1"/>
          </p:cNvSpPr>
          <p:nvPr>
            <p:ph type="ftr" sz="quarter" idx="11"/>
          </p:nvPr>
        </p:nvSpPr>
        <p:spPr/>
        <p:txBody>
          <a:bodyPr/>
          <a:lstStyle/>
          <a:p>
            <a:r>
              <a:rPr lang="en-GB"/>
              <a:t>https://royalberkshire-nhs.libguides.com/health-literacy-for-schools/home</a:t>
            </a:r>
          </a:p>
        </p:txBody>
      </p:sp>
      <p:sp>
        <p:nvSpPr>
          <p:cNvPr id="6" name="Slide Number Placeholder 5"/>
          <p:cNvSpPr>
            <a:spLocks noGrp="1"/>
          </p:cNvSpPr>
          <p:nvPr>
            <p:ph type="sldNum" sz="quarter" idx="12"/>
          </p:nvPr>
        </p:nvSpPr>
        <p:spPr/>
        <p:txBody>
          <a:bodyPr/>
          <a:lstStyle/>
          <a:p>
            <a:fld id="{587EC252-76BE-4CC7-BE95-130129388E7E}" type="slidenum">
              <a:rPr lang="en-GB" smtClean="0"/>
              <a:t>‹#›</a:t>
            </a:fld>
            <a:endParaRPr lang="en-GB"/>
          </a:p>
        </p:txBody>
      </p:sp>
    </p:spTree>
    <p:extLst>
      <p:ext uri="{BB962C8B-B14F-4D97-AF65-F5344CB8AC3E}">
        <p14:creationId xmlns:p14="http://schemas.microsoft.com/office/powerpoint/2010/main" val="387970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99EA6E-9DB4-4251-BD43-B2DA28CCA1D9}" type="datetime1">
              <a:rPr lang="en-GB" smtClean="0"/>
              <a:t>04/08/2021</a:t>
            </a:fld>
            <a:endParaRPr lang="en-GB"/>
          </a:p>
        </p:txBody>
      </p:sp>
      <p:sp>
        <p:nvSpPr>
          <p:cNvPr id="5" name="Footer Placeholder 4"/>
          <p:cNvSpPr>
            <a:spLocks noGrp="1"/>
          </p:cNvSpPr>
          <p:nvPr>
            <p:ph type="ftr" sz="quarter" idx="11"/>
          </p:nvPr>
        </p:nvSpPr>
        <p:spPr/>
        <p:txBody>
          <a:bodyPr/>
          <a:lstStyle/>
          <a:p>
            <a:r>
              <a:rPr lang="en-GB"/>
              <a:t>https://royalberkshire-nhs.libguides.com/health-literacy-for-schools/home</a:t>
            </a:r>
          </a:p>
        </p:txBody>
      </p:sp>
      <p:sp>
        <p:nvSpPr>
          <p:cNvPr id="6" name="Slide Number Placeholder 5"/>
          <p:cNvSpPr>
            <a:spLocks noGrp="1"/>
          </p:cNvSpPr>
          <p:nvPr>
            <p:ph type="sldNum" sz="quarter" idx="12"/>
          </p:nvPr>
        </p:nvSpPr>
        <p:spPr/>
        <p:txBody>
          <a:bodyPr/>
          <a:lstStyle/>
          <a:p>
            <a:fld id="{587EC252-76BE-4CC7-BE95-130129388E7E}" type="slidenum">
              <a:rPr lang="en-GB" smtClean="0"/>
              <a:t>‹#›</a:t>
            </a:fld>
            <a:endParaRPr lang="en-GB"/>
          </a:p>
        </p:txBody>
      </p:sp>
    </p:spTree>
    <p:extLst>
      <p:ext uri="{BB962C8B-B14F-4D97-AF65-F5344CB8AC3E}">
        <p14:creationId xmlns:p14="http://schemas.microsoft.com/office/powerpoint/2010/main" val="404195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7DE68B-0BBA-4969-A370-0F79FA65B6E2}" type="datetime1">
              <a:rPr lang="en-GB" smtClean="0"/>
              <a:t>04/08/2021</a:t>
            </a:fld>
            <a:endParaRPr lang="en-GB"/>
          </a:p>
        </p:txBody>
      </p:sp>
      <p:sp>
        <p:nvSpPr>
          <p:cNvPr id="5" name="Footer Placeholder 4"/>
          <p:cNvSpPr>
            <a:spLocks noGrp="1"/>
          </p:cNvSpPr>
          <p:nvPr>
            <p:ph type="ftr" sz="quarter" idx="11"/>
          </p:nvPr>
        </p:nvSpPr>
        <p:spPr/>
        <p:txBody>
          <a:bodyPr/>
          <a:lstStyle/>
          <a:p>
            <a:r>
              <a:rPr lang="en-GB"/>
              <a:t>https://royalberkshire-nhs.libguides.com/health-literacy-for-schools/home</a:t>
            </a:r>
          </a:p>
        </p:txBody>
      </p:sp>
      <p:sp>
        <p:nvSpPr>
          <p:cNvPr id="6" name="Slide Number Placeholder 5"/>
          <p:cNvSpPr>
            <a:spLocks noGrp="1"/>
          </p:cNvSpPr>
          <p:nvPr>
            <p:ph type="sldNum" sz="quarter" idx="12"/>
          </p:nvPr>
        </p:nvSpPr>
        <p:spPr/>
        <p:txBody>
          <a:bodyPr/>
          <a:lstStyle/>
          <a:p>
            <a:fld id="{587EC252-76BE-4CC7-BE95-130129388E7E}" type="slidenum">
              <a:rPr lang="en-GB" smtClean="0"/>
              <a:t>‹#›</a:t>
            </a:fld>
            <a:endParaRPr lang="en-GB"/>
          </a:p>
        </p:txBody>
      </p:sp>
    </p:spTree>
    <p:extLst>
      <p:ext uri="{BB962C8B-B14F-4D97-AF65-F5344CB8AC3E}">
        <p14:creationId xmlns:p14="http://schemas.microsoft.com/office/powerpoint/2010/main" val="358825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8ED7AC-3403-41EC-8D68-1644845697F7}" type="datetime1">
              <a:rPr lang="en-GB" smtClean="0"/>
              <a:t>04/08/2021</a:t>
            </a:fld>
            <a:endParaRPr lang="en-GB"/>
          </a:p>
        </p:txBody>
      </p:sp>
      <p:sp>
        <p:nvSpPr>
          <p:cNvPr id="6" name="Footer Placeholder 5"/>
          <p:cNvSpPr>
            <a:spLocks noGrp="1"/>
          </p:cNvSpPr>
          <p:nvPr>
            <p:ph type="ftr" sz="quarter" idx="11"/>
          </p:nvPr>
        </p:nvSpPr>
        <p:spPr/>
        <p:txBody>
          <a:bodyPr/>
          <a:lstStyle/>
          <a:p>
            <a:r>
              <a:rPr lang="en-GB"/>
              <a:t>https://royalberkshire-nhs.libguides.com/health-literacy-for-schools/home</a:t>
            </a:r>
          </a:p>
        </p:txBody>
      </p:sp>
      <p:sp>
        <p:nvSpPr>
          <p:cNvPr id="7" name="Slide Number Placeholder 6"/>
          <p:cNvSpPr>
            <a:spLocks noGrp="1"/>
          </p:cNvSpPr>
          <p:nvPr>
            <p:ph type="sldNum" sz="quarter" idx="12"/>
          </p:nvPr>
        </p:nvSpPr>
        <p:spPr/>
        <p:txBody>
          <a:bodyPr/>
          <a:lstStyle/>
          <a:p>
            <a:fld id="{587EC252-76BE-4CC7-BE95-130129388E7E}" type="slidenum">
              <a:rPr lang="en-GB" smtClean="0"/>
              <a:t>‹#›</a:t>
            </a:fld>
            <a:endParaRPr lang="en-GB"/>
          </a:p>
        </p:txBody>
      </p:sp>
    </p:spTree>
    <p:extLst>
      <p:ext uri="{BB962C8B-B14F-4D97-AF65-F5344CB8AC3E}">
        <p14:creationId xmlns:p14="http://schemas.microsoft.com/office/powerpoint/2010/main" val="60062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6A7A85-2B85-4D5C-BB17-9FB7384963E9}" type="datetime1">
              <a:rPr lang="en-GB" smtClean="0"/>
              <a:t>04/08/2021</a:t>
            </a:fld>
            <a:endParaRPr lang="en-GB"/>
          </a:p>
        </p:txBody>
      </p:sp>
      <p:sp>
        <p:nvSpPr>
          <p:cNvPr id="8" name="Footer Placeholder 7"/>
          <p:cNvSpPr>
            <a:spLocks noGrp="1"/>
          </p:cNvSpPr>
          <p:nvPr>
            <p:ph type="ftr" sz="quarter" idx="11"/>
          </p:nvPr>
        </p:nvSpPr>
        <p:spPr/>
        <p:txBody>
          <a:bodyPr/>
          <a:lstStyle/>
          <a:p>
            <a:r>
              <a:rPr lang="en-GB"/>
              <a:t>https://royalberkshire-nhs.libguides.com/health-literacy-for-schools/home</a:t>
            </a:r>
          </a:p>
        </p:txBody>
      </p:sp>
      <p:sp>
        <p:nvSpPr>
          <p:cNvPr id="9" name="Slide Number Placeholder 8"/>
          <p:cNvSpPr>
            <a:spLocks noGrp="1"/>
          </p:cNvSpPr>
          <p:nvPr>
            <p:ph type="sldNum" sz="quarter" idx="12"/>
          </p:nvPr>
        </p:nvSpPr>
        <p:spPr/>
        <p:txBody>
          <a:bodyPr/>
          <a:lstStyle/>
          <a:p>
            <a:fld id="{587EC252-76BE-4CC7-BE95-130129388E7E}" type="slidenum">
              <a:rPr lang="en-GB" smtClean="0"/>
              <a:t>‹#›</a:t>
            </a:fld>
            <a:endParaRPr lang="en-GB"/>
          </a:p>
        </p:txBody>
      </p:sp>
    </p:spTree>
    <p:extLst>
      <p:ext uri="{BB962C8B-B14F-4D97-AF65-F5344CB8AC3E}">
        <p14:creationId xmlns:p14="http://schemas.microsoft.com/office/powerpoint/2010/main" val="70118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D73610-69A9-4B5B-A8DD-7AA959A393D2}" type="datetime1">
              <a:rPr lang="en-GB" smtClean="0"/>
              <a:t>04/08/2021</a:t>
            </a:fld>
            <a:endParaRPr lang="en-GB"/>
          </a:p>
        </p:txBody>
      </p:sp>
      <p:sp>
        <p:nvSpPr>
          <p:cNvPr id="4" name="Footer Placeholder 3"/>
          <p:cNvSpPr>
            <a:spLocks noGrp="1"/>
          </p:cNvSpPr>
          <p:nvPr>
            <p:ph type="ftr" sz="quarter" idx="11"/>
          </p:nvPr>
        </p:nvSpPr>
        <p:spPr/>
        <p:txBody>
          <a:bodyPr/>
          <a:lstStyle/>
          <a:p>
            <a:r>
              <a:rPr lang="en-GB"/>
              <a:t>https://royalberkshire-nhs.libguides.com/health-literacy-for-schools/home</a:t>
            </a:r>
          </a:p>
        </p:txBody>
      </p:sp>
      <p:sp>
        <p:nvSpPr>
          <p:cNvPr id="5" name="Slide Number Placeholder 4"/>
          <p:cNvSpPr>
            <a:spLocks noGrp="1"/>
          </p:cNvSpPr>
          <p:nvPr>
            <p:ph type="sldNum" sz="quarter" idx="12"/>
          </p:nvPr>
        </p:nvSpPr>
        <p:spPr/>
        <p:txBody>
          <a:bodyPr/>
          <a:lstStyle/>
          <a:p>
            <a:fld id="{587EC252-76BE-4CC7-BE95-130129388E7E}" type="slidenum">
              <a:rPr lang="en-GB" smtClean="0"/>
              <a:t>‹#›</a:t>
            </a:fld>
            <a:endParaRPr lang="en-GB"/>
          </a:p>
        </p:txBody>
      </p:sp>
    </p:spTree>
    <p:extLst>
      <p:ext uri="{BB962C8B-B14F-4D97-AF65-F5344CB8AC3E}">
        <p14:creationId xmlns:p14="http://schemas.microsoft.com/office/powerpoint/2010/main" val="116853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811284-BE9C-42C3-BC59-8AA7DDEE6C94}" type="datetime1">
              <a:rPr lang="en-GB" smtClean="0"/>
              <a:t>04/08/2021</a:t>
            </a:fld>
            <a:endParaRPr lang="en-GB"/>
          </a:p>
        </p:txBody>
      </p:sp>
      <p:sp>
        <p:nvSpPr>
          <p:cNvPr id="3" name="Footer Placeholder 2"/>
          <p:cNvSpPr>
            <a:spLocks noGrp="1"/>
          </p:cNvSpPr>
          <p:nvPr>
            <p:ph type="ftr" sz="quarter" idx="11"/>
          </p:nvPr>
        </p:nvSpPr>
        <p:spPr/>
        <p:txBody>
          <a:bodyPr/>
          <a:lstStyle/>
          <a:p>
            <a:r>
              <a:rPr lang="en-GB"/>
              <a:t>https://royalberkshire-nhs.libguides.com/health-literacy-for-schools/home</a:t>
            </a:r>
          </a:p>
        </p:txBody>
      </p:sp>
      <p:sp>
        <p:nvSpPr>
          <p:cNvPr id="4" name="Slide Number Placeholder 3"/>
          <p:cNvSpPr>
            <a:spLocks noGrp="1"/>
          </p:cNvSpPr>
          <p:nvPr>
            <p:ph type="sldNum" sz="quarter" idx="12"/>
          </p:nvPr>
        </p:nvSpPr>
        <p:spPr/>
        <p:txBody>
          <a:bodyPr/>
          <a:lstStyle/>
          <a:p>
            <a:fld id="{587EC252-76BE-4CC7-BE95-130129388E7E}" type="slidenum">
              <a:rPr lang="en-GB" smtClean="0"/>
              <a:t>‹#›</a:t>
            </a:fld>
            <a:endParaRPr lang="en-GB"/>
          </a:p>
        </p:txBody>
      </p:sp>
    </p:spTree>
    <p:extLst>
      <p:ext uri="{BB962C8B-B14F-4D97-AF65-F5344CB8AC3E}">
        <p14:creationId xmlns:p14="http://schemas.microsoft.com/office/powerpoint/2010/main" val="31251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D441A3-D487-4C3D-B623-8065671DDA65}" type="datetime1">
              <a:rPr lang="en-GB" smtClean="0"/>
              <a:t>04/08/2021</a:t>
            </a:fld>
            <a:endParaRPr lang="en-GB"/>
          </a:p>
        </p:txBody>
      </p:sp>
      <p:sp>
        <p:nvSpPr>
          <p:cNvPr id="6" name="Footer Placeholder 5"/>
          <p:cNvSpPr>
            <a:spLocks noGrp="1"/>
          </p:cNvSpPr>
          <p:nvPr>
            <p:ph type="ftr" sz="quarter" idx="11"/>
          </p:nvPr>
        </p:nvSpPr>
        <p:spPr/>
        <p:txBody>
          <a:bodyPr/>
          <a:lstStyle/>
          <a:p>
            <a:r>
              <a:rPr lang="en-GB"/>
              <a:t>https://royalberkshire-nhs.libguides.com/health-literacy-for-schools/home</a:t>
            </a:r>
          </a:p>
        </p:txBody>
      </p:sp>
      <p:sp>
        <p:nvSpPr>
          <p:cNvPr id="7" name="Slide Number Placeholder 6"/>
          <p:cNvSpPr>
            <a:spLocks noGrp="1"/>
          </p:cNvSpPr>
          <p:nvPr>
            <p:ph type="sldNum" sz="quarter" idx="12"/>
          </p:nvPr>
        </p:nvSpPr>
        <p:spPr/>
        <p:txBody>
          <a:bodyPr/>
          <a:lstStyle/>
          <a:p>
            <a:fld id="{587EC252-76BE-4CC7-BE95-130129388E7E}" type="slidenum">
              <a:rPr lang="en-GB" smtClean="0"/>
              <a:t>‹#›</a:t>
            </a:fld>
            <a:endParaRPr lang="en-GB"/>
          </a:p>
        </p:txBody>
      </p:sp>
    </p:spTree>
    <p:extLst>
      <p:ext uri="{BB962C8B-B14F-4D97-AF65-F5344CB8AC3E}">
        <p14:creationId xmlns:p14="http://schemas.microsoft.com/office/powerpoint/2010/main" val="381350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AB55F4-5435-4244-BAC4-C46E88263F07}" type="datetime1">
              <a:rPr lang="en-GB" smtClean="0"/>
              <a:t>04/08/2021</a:t>
            </a:fld>
            <a:endParaRPr lang="en-GB"/>
          </a:p>
        </p:txBody>
      </p:sp>
      <p:sp>
        <p:nvSpPr>
          <p:cNvPr id="6" name="Footer Placeholder 5"/>
          <p:cNvSpPr>
            <a:spLocks noGrp="1"/>
          </p:cNvSpPr>
          <p:nvPr>
            <p:ph type="ftr" sz="quarter" idx="11"/>
          </p:nvPr>
        </p:nvSpPr>
        <p:spPr/>
        <p:txBody>
          <a:bodyPr/>
          <a:lstStyle/>
          <a:p>
            <a:r>
              <a:rPr lang="en-GB"/>
              <a:t>https://royalberkshire-nhs.libguides.com/health-literacy-for-schools/home</a:t>
            </a:r>
          </a:p>
        </p:txBody>
      </p:sp>
      <p:sp>
        <p:nvSpPr>
          <p:cNvPr id="7" name="Slide Number Placeholder 6"/>
          <p:cNvSpPr>
            <a:spLocks noGrp="1"/>
          </p:cNvSpPr>
          <p:nvPr>
            <p:ph type="sldNum" sz="quarter" idx="12"/>
          </p:nvPr>
        </p:nvSpPr>
        <p:spPr/>
        <p:txBody>
          <a:bodyPr/>
          <a:lstStyle/>
          <a:p>
            <a:fld id="{587EC252-76BE-4CC7-BE95-130129388E7E}" type="slidenum">
              <a:rPr lang="en-GB" smtClean="0"/>
              <a:t>‹#›</a:t>
            </a:fld>
            <a:endParaRPr lang="en-GB"/>
          </a:p>
        </p:txBody>
      </p:sp>
    </p:spTree>
    <p:extLst>
      <p:ext uri="{BB962C8B-B14F-4D97-AF65-F5344CB8AC3E}">
        <p14:creationId xmlns:p14="http://schemas.microsoft.com/office/powerpoint/2010/main" val="357756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353B5-D084-423D-8260-BFC6C461814F}" type="datetime1">
              <a:rPr lang="en-GB" smtClean="0"/>
              <a:t>04/08/2021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https://royalberkshire-nhs.libguides.com/health-literacy-for-schools/home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EC252-76BE-4CC7-BE95-130129388E7E}" type="slidenum">
              <a:rPr lang="en-GB" smtClean="0"/>
              <a:t>‹#›</a:t>
            </a:fld>
            <a:endParaRPr lang="en-GB"/>
          </a:p>
        </p:txBody>
      </p:sp>
    </p:spTree>
    <p:extLst>
      <p:ext uri="{BB962C8B-B14F-4D97-AF65-F5344CB8AC3E}">
        <p14:creationId xmlns:p14="http://schemas.microsoft.com/office/powerpoint/2010/main" val="999247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sh.nhs.uk/conditions-and-treatments/health-dictionary/health-dictionary-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medical-dictionary.thefreedictionar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nvwR74XpKU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hyperlink" Target="http://www.healthliteracyplace.org.uk/media/1295/teach-back-postcard.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ctrTitle"/>
          </p:nvPr>
        </p:nvSpPr>
        <p:spPr/>
        <p:txBody>
          <a:bodyPr>
            <a:normAutofit fontScale="90000"/>
          </a:bodyPr>
          <a:lstStyle/>
          <a:p>
            <a:r>
              <a:rPr lang="en-GB">
                <a:solidFill>
                  <a:schemeClr val="accent1"/>
                </a:solidFill>
              </a:rPr>
              <a:t>Health Literacy: </a:t>
            </a:r>
            <a:br>
              <a:rPr lang="en-GB">
                <a:solidFill>
                  <a:schemeClr val="accent1"/>
                </a:solidFill>
              </a:rPr>
            </a:br>
            <a:r>
              <a:rPr lang="en-GB">
                <a:solidFill>
                  <a:schemeClr val="accent1"/>
                </a:solidFill>
              </a:rPr>
              <a:t>Using the NHS and it’s services</a:t>
            </a:r>
          </a:p>
        </p:txBody>
      </p:sp>
      <p:sp>
        <p:nvSpPr>
          <p:cNvPr id="3" name="Subtitle 2">
            <a:extLst>
              <a:ext uri="{FF2B5EF4-FFF2-40B4-BE49-F238E27FC236}">
                <a16:creationId xmlns:a16="http://schemas.microsoft.com/office/drawing/2014/main" id="{E7820B54-2A19-4C7C-92B7-ACFEC686A860}"/>
              </a:ext>
            </a:extLst>
          </p:cNvPr>
          <p:cNvSpPr>
            <a:spLocks noGrp="1"/>
          </p:cNvSpPr>
          <p:nvPr>
            <p:ph type="subTitle" idx="1"/>
          </p:nvPr>
        </p:nvSpPr>
        <p:spPr/>
        <p:txBody>
          <a:bodyPr>
            <a:normAutofit/>
          </a:bodyPr>
          <a:lstStyle/>
          <a:p>
            <a:endParaRPr lang="en-GB" dirty="0">
              <a:solidFill>
                <a:schemeClr val="accent1"/>
              </a:solidFill>
            </a:endParaRP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785" y="492951"/>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10" name="Footer Placeholder 9">
            <a:extLst>
              <a:ext uri="{FF2B5EF4-FFF2-40B4-BE49-F238E27FC236}">
                <a16:creationId xmlns:a16="http://schemas.microsoft.com/office/drawing/2014/main" id="{C90FA9C1-45ED-487B-864F-087123936ECE}"/>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1354755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a:solidFill>
                  <a:schemeClr val="accent1"/>
                </a:solidFill>
              </a:rPr>
              <a:t>What questions could you ask a doctor?</a:t>
            </a: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a:lstStyle/>
          <a:p>
            <a:r>
              <a:rPr lang="en-GB" dirty="0">
                <a:solidFill>
                  <a:schemeClr val="accent1"/>
                </a:solidFill>
              </a:rPr>
              <a:t>General questions</a:t>
            </a:r>
          </a:p>
          <a:p>
            <a:r>
              <a:rPr lang="en-GB" dirty="0">
                <a:solidFill>
                  <a:schemeClr val="accent1"/>
                </a:solidFill>
              </a:rPr>
              <a:t>Questions about symptoms</a:t>
            </a:r>
          </a:p>
          <a:p>
            <a:r>
              <a:rPr lang="en-GB" dirty="0">
                <a:solidFill>
                  <a:schemeClr val="accent1"/>
                </a:solidFill>
              </a:rPr>
              <a:t>Questions about treatments	</a:t>
            </a:r>
          </a:p>
          <a:p>
            <a:r>
              <a:rPr lang="en-GB" dirty="0">
                <a:solidFill>
                  <a:schemeClr val="accent1"/>
                </a:solidFill>
              </a:rPr>
              <a:t>Questions about tests</a:t>
            </a: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D18FD302-C099-4C16-AC95-ADFCDA581F70}"/>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265475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a:solidFill>
                  <a:schemeClr val="accent1"/>
                </a:solidFill>
              </a:rPr>
              <a:t>What questions could you ask a doctor?</a:t>
            </a: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a:lstStyle/>
          <a:p>
            <a:pPr marL="0" indent="0" algn="ctr">
              <a:buNone/>
            </a:pPr>
            <a:r>
              <a:rPr lang="en-GB" dirty="0">
                <a:solidFill>
                  <a:schemeClr val="accent1"/>
                </a:solidFill>
              </a:rPr>
              <a:t> </a:t>
            </a:r>
          </a:p>
          <a:p>
            <a:pPr marL="0" indent="0">
              <a:buNone/>
            </a:pPr>
            <a:r>
              <a:rPr lang="en-GB" dirty="0">
                <a:solidFill>
                  <a:schemeClr val="accent1"/>
                </a:solidFill>
              </a:rPr>
              <a:t>Have a think about what questions you might ask </a:t>
            </a:r>
            <a:r>
              <a:rPr lang="en-GB">
                <a:solidFill>
                  <a:schemeClr val="accent1"/>
                </a:solidFill>
              </a:rPr>
              <a:t>your doctor? </a:t>
            </a:r>
            <a:r>
              <a:rPr lang="en-GB" dirty="0">
                <a:solidFill>
                  <a:schemeClr val="accent1"/>
                </a:solidFill>
              </a:rPr>
              <a:t>Try and think of questions for each area. </a:t>
            </a:r>
          </a:p>
          <a:p>
            <a:pPr marL="0" indent="0">
              <a:buNone/>
            </a:pPr>
            <a:endParaRPr lang="en-GB" dirty="0">
              <a:solidFill>
                <a:schemeClr val="accent1"/>
              </a:solidFill>
            </a:endParaRPr>
          </a:p>
          <a:p>
            <a:r>
              <a:rPr lang="en-GB" dirty="0">
                <a:solidFill>
                  <a:schemeClr val="accent1"/>
                </a:solidFill>
              </a:rPr>
              <a:t>General questions</a:t>
            </a:r>
          </a:p>
          <a:p>
            <a:r>
              <a:rPr lang="en-GB" dirty="0">
                <a:solidFill>
                  <a:schemeClr val="accent1"/>
                </a:solidFill>
              </a:rPr>
              <a:t>Questions about symptoms</a:t>
            </a:r>
          </a:p>
          <a:p>
            <a:r>
              <a:rPr lang="en-GB" dirty="0">
                <a:solidFill>
                  <a:schemeClr val="accent1"/>
                </a:solidFill>
              </a:rPr>
              <a:t>Questions about treatments	</a:t>
            </a:r>
          </a:p>
          <a:p>
            <a:r>
              <a:rPr lang="en-GB" dirty="0">
                <a:solidFill>
                  <a:schemeClr val="accent1"/>
                </a:solidFill>
              </a:rPr>
              <a:t>Questions about tests</a:t>
            </a:r>
          </a:p>
          <a:p>
            <a:pPr marL="0" indent="0">
              <a:buNone/>
            </a:pPr>
            <a:endParaRPr lang="en-GB" dirty="0">
              <a:solidFill>
                <a:schemeClr val="accent1"/>
              </a:solidFill>
            </a:endParaRP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75BAE4BF-12E9-4BE3-BD8E-239FE6247F6A}"/>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226107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a:solidFill>
                  <a:schemeClr val="accent1"/>
                </a:solidFill>
              </a:rPr>
              <a:t>What questions could you ask a doctor?</a:t>
            </a: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numCol="2">
            <a:normAutofit/>
          </a:bodyPr>
          <a:lstStyle/>
          <a:p>
            <a:pPr marL="0" indent="0">
              <a:buNone/>
            </a:pPr>
            <a:r>
              <a:rPr lang="en-GB" dirty="0">
                <a:solidFill>
                  <a:schemeClr val="accent1"/>
                </a:solidFill>
              </a:rPr>
              <a:t>General questions	</a:t>
            </a:r>
          </a:p>
          <a:p>
            <a:r>
              <a:rPr lang="en-GB" dirty="0">
                <a:solidFill>
                  <a:schemeClr val="accent1"/>
                </a:solidFill>
              </a:rPr>
              <a:t>What support is available for me?</a:t>
            </a:r>
          </a:p>
          <a:p>
            <a:r>
              <a:rPr lang="en-GB" dirty="0">
                <a:solidFill>
                  <a:schemeClr val="accent1"/>
                </a:solidFill>
              </a:rPr>
              <a:t>Should I make changes to my lifestyle?	</a:t>
            </a:r>
          </a:p>
          <a:p>
            <a:r>
              <a:rPr lang="en-GB" dirty="0">
                <a:solidFill>
                  <a:schemeClr val="accent1"/>
                </a:solidFill>
              </a:rPr>
              <a:t>Where can I get more information?</a:t>
            </a:r>
          </a:p>
          <a:p>
            <a:r>
              <a:rPr lang="en-GB" dirty="0">
                <a:solidFill>
                  <a:schemeClr val="accent1"/>
                </a:solidFill>
              </a:rPr>
              <a:t>Do you have any written information?</a:t>
            </a:r>
          </a:p>
          <a:p>
            <a:r>
              <a:rPr lang="en-GB" dirty="0">
                <a:solidFill>
                  <a:schemeClr val="accent1"/>
                </a:solidFill>
              </a:rPr>
              <a:t>What happens next?	</a:t>
            </a:r>
          </a:p>
          <a:p>
            <a:pPr marL="0" indent="0">
              <a:buNone/>
            </a:pPr>
            <a:r>
              <a:rPr lang="en-GB" dirty="0">
                <a:solidFill>
                  <a:schemeClr val="accent1"/>
                </a:solidFill>
              </a:rPr>
              <a:t>Questions about symptoms</a:t>
            </a:r>
          </a:p>
          <a:p>
            <a:r>
              <a:rPr lang="en-GB" dirty="0">
                <a:solidFill>
                  <a:schemeClr val="accent1"/>
                </a:solidFill>
              </a:rPr>
              <a:t>What do my symptoms mean?</a:t>
            </a:r>
          </a:p>
          <a:p>
            <a:r>
              <a:rPr lang="en-GB" dirty="0">
                <a:solidFill>
                  <a:schemeClr val="accent1"/>
                </a:solidFill>
              </a:rPr>
              <a:t>How long will they last?</a:t>
            </a:r>
          </a:p>
          <a:p>
            <a:r>
              <a:rPr lang="en-GB" dirty="0">
                <a:solidFill>
                  <a:schemeClr val="accent1"/>
                </a:solidFill>
              </a:rPr>
              <a:t>What should I do if they get worse?</a:t>
            </a: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4681784B-6AAA-4C58-9943-310491D176F0}"/>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2134270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a:solidFill>
                  <a:schemeClr val="accent1"/>
                </a:solidFill>
              </a:rPr>
              <a:t>What questions could you ask a doctor?</a:t>
            </a: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a:xfrm>
            <a:off x="838200" y="1690688"/>
            <a:ext cx="10515600" cy="4588192"/>
          </a:xfrm>
        </p:spPr>
        <p:txBody>
          <a:bodyPr numCol="2">
            <a:normAutofit fontScale="92500" lnSpcReduction="20000"/>
          </a:bodyPr>
          <a:lstStyle/>
          <a:p>
            <a:pPr marL="0" indent="0">
              <a:buNone/>
            </a:pPr>
            <a:r>
              <a:rPr lang="en-GB">
                <a:solidFill>
                  <a:schemeClr val="accent1"/>
                </a:solidFill>
              </a:rPr>
              <a:t>Questions about treatments	</a:t>
            </a:r>
          </a:p>
          <a:p>
            <a:r>
              <a:rPr lang="en-GB">
                <a:solidFill>
                  <a:schemeClr val="accent1"/>
                </a:solidFill>
              </a:rPr>
              <a:t>What is the likely treatment?	</a:t>
            </a:r>
          </a:p>
          <a:p>
            <a:r>
              <a:rPr lang="en-GB">
                <a:solidFill>
                  <a:schemeClr val="accent1"/>
                </a:solidFill>
              </a:rPr>
              <a:t>How long will I need the treatment for?</a:t>
            </a:r>
          </a:p>
          <a:p>
            <a:r>
              <a:rPr lang="en-GB">
                <a:solidFill>
                  <a:schemeClr val="accent1"/>
                </a:solidFill>
              </a:rPr>
              <a:t>Are there any side effects?	</a:t>
            </a:r>
          </a:p>
          <a:p>
            <a:r>
              <a:rPr lang="en-GB">
                <a:solidFill>
                  <a:schemeClr val="accent1"/>
                </a:solidFill>
              </a:rPr>
              <a:t>Will it interfere with other medication?</a:t>
            </a:r>
          </a:p>
          <a:p>
            <a:r>
              <a:rPr lang="en-GB">
                <a:solidFill>
                  <a:schemeClr val="accent1"/>
                </a:solidFill>
              </a:rPr>
              <a:t>How will it fit in with my life?	</a:t>
            </a:r>
          </a:p>
          <a:p>
            <a:r>
              <a:rPr lang="en-GB">
                <a:solidFill>
                  <a:schemeClr val="accent1"/>
                </a:solidFill>
              </a:rPr>
              <a:t>Are there other options?	</a:t>
            </a:r>
          </a:p>
          <a:p>
            <a:r>
              <a:rPr lang="en-GB">
                <a:solidFill>
                  <a:schemeClr val="accent1"/>
                </a:solidFill>
              </a:rPr>
              <a:t>What happens if I do nothing?	</a:t>
            </a:r>
          </a:p>
          <a:p>
            <a:r>
              <a:rPr lang="en-GB">
                <a:solidFill>
                  <a:schemeClr val="accent1"/>
                </a:solidFill>
              </a:rPr>
              <a:t>When will they be reviewed?	</a:t>
            </a:r>
          </a:p>
          <a:p>
            <a:r>
              <a:rPr lang="en-GB">
                <a:solidFill>
                  <a:schemeClr val="accent1"/>
                </a:solidFill>
              </a:rPr>
              <a:t>What if I cannot cope?</a:t>
            </a:r>
          </a:p>
          <a:p>
            <a:pPr marL="0" indent="0">
              <a:buNone/>
            </a:pPr>
            <a:r>
              <a:rPr lang="en-GB">
                <a:solidFill>
                  <a:schemeClr val="accent1"/>
                </a:solidFill>
              </a:rPr>
              <a:t>Questions about tests</a:t>
            </a:r>
          </a:p>
          <a:p>
            <a:r>
              <a:rPr lang="en-GB">
                <a:solidFill>
                  <a:schemeClr val="accent1"/>
                </a:solidFill>
              </a:rPr>
              <a:t>Do I need any tests?</a:t>
            </a:r>
          </a:p>
          <a:p>
            <a:r>
              <a:rPr lang="en-GB">
                <a:solidFill>
                  <a:schemeClr val="accent1"/>
                </a:solidFill>
              </a:rPr>
              <a:t>When will they be done?</a:t>
            </a:r>
          </a:p>
          <a:p>
            <a:r>
              <a:rPr lang="en-GB">
                <a:solidFill>
                  <a:schemeClr val="accent1"/>
                </a:solidFill>
              </a:rPr>
              <a:t>What will they involve?</a:t>
            </a:r>
          </a:p>
          <a:p>
            <a:r>
              <a:rPr lang="en-GB">
                <a:solidFill>
                  <a:schemeClr val="accent1"/>
                </a:solidFill>
              </a:rPr>
              <a:t>Where will I have them done?</a:t>
            </a:r>
          </a:p>
          <a:p>
            <a:r>
              <a:rPr lang="en-GB">
                <a:solidFill>
                  <a:schemeClr val="accent1"/>
                </a:solidFill>
              </a:rPr>
              <a:t>Will I need more tests after that?</a:t>
            </a:r>
          </a:p>
          <a:p>
            <a:r>
              <a:rPr lang="en-GB">
                <a:solidFill>
                  <a:schemeClr val="accent1"/>
                </a:solidFill>
              </a:rPr>
              <a:t>How will I get the results?</a:t>
            </a:r>
          </a:p>
          <a:p>
            <a:r>
              <a:rPr lang="en-GB">
                <a:solidFill>
                  <a:schemeClr val="accent1"/>
                </a:solidFill>
              </a:rPr>
              <a:t>What should I do if I do not get my results?</a:t>
            </a: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14C3681C-3246-464F-834B-D3A95CBC2182}"/>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103606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a:solidFill>
                  <a:schemeClr val="accent1"/>
                </a:solidFill>
              </a:rPr>
              <a:t>Making decisions about treatment: BRAN</a:t>
            </a: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a:lstStyle/>
          <a:p>
            <a:pPr marL="0" indent="0">
              <a:buNone/>
            </a:pPr>
            <a:r>
              <a:rPr lang="en-GB" dirty="0">
                <a:solidFill>
                  <a:schemeClr val="accent1"/>
                </a:solidFill>
              </a:rPr>
              <a:t>Remember the initials BRAN:</a:t>
            </a:r>
          </a:p>
          <a:p>
            <a:endParaRPr lang="en-GB" dirty="0">
              <a:solidFill>
                <a:schemeClr val="accent1"/>
              </a:solidFill>
            </a:endParaRPr>
          </a:p>
          <a:p>
            <a:r>
              <a:rPr lang="en-GB" dirty="0">
                <a:solidFill>
                  <a:schemeClr val="accent1"/>
                </a:solidFill>
              </a:rPr>
              <a:t>What are the benefits?</a:t>
            </a:r>
          </a:p>
          <a:p>
            <a:r>
              <a:rPr lang="en-GB" dirty="0">
                <a:solidFill>
                  <a:schemeClr val="accent1"/>
                </a:solidFill>
              </a:rPr>
              <a:t>What the risks?</a:t>
            </a:r>
          </a:p>
          <a:p>
            <a:r>
              <a:rPr lang="en-GB" dirty="0">
                <a:solidFill>
                  <a:schemeClr val="accent1"/>
                </a:solidFill>
              </a:rPr>
              <a:t>What are the alternatives?</a:t>
            </a:r>
          </a:p>
          <a:p>
            <a:r>
              <a:rPr lang="en-GB" dirty="0">
                <a:solidFill>
                  <a:schemeClr val="accent1"/>
                </a:solidFill>
              </a:rPr>
              <a:t>What if I do nothing?</a:t>
            </a: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dirty="0"/>
              <a:t>Provided by:</a:t>
            </a:r>
          </a:p>
          <a:p>
            <a:r>
              <a:rPr lang="en-GB" sz="1100" dirty="0"/>
              <a:t>Royal Berkshire NHS Foundation Trust</a:t>
            </a:r>
          </a:p>
          <a:p>
            <a:r>
              <a:rPr lang="en-GB" sz="1100" dirty="0"/>
              <a:t>Berkshire Healthcare NHS Foundation Trust </a:t>
            </a:r>
          </a:p>
          <a:p>
            <a:endParaRPr lang="en-GB" sz="1100" dirty="0"/>
          </a:p>
        </p:txBody>
      </p:sp>
      <p:sp>
        <p:nvSpPr>
          <p:cNvPr id="8" name="Footer Placeholder 9">
            <a:extLst>
              <a:ext uri="{FF2B5EF4-FFF2-40B4-BE49-F238E27FC236}">
                <a16:creationId xmlns:a16="http://schemas.microsoft.com/office/drawing/2014/main" id="{80794B5A-F002-43C6-BFD4-52CC2175D84C}"/>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dirty="0"/>
              <a:t>https://royalberkshire-nhs.libguides.com/health-literacy-for-schools/home</a:t>
            </a:r>
          </a:p>
        </p:txBody>
      </p:sp>
    </p:spTree>
    <p:extLst>
      <p:ext uri="{BB962C8B-B14F-4D97-AF65-F5344CB8AC3E}">
        <p14:creationId xmlns:p14="http://schemas.microsoft.com/office/powerpoint/2010/main" val="2661528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endParaRPr lang="en-GB">
              <a:solidFill>
                <a:schemeClr val="accent1"/>
              </a:solidFill>
            </a:endParaRP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numCol="2">
            <a:normAutofit fontScale="70000" lnSpcReduction="20000"/>
          </a:bodyPr>
          <a:lstStyle/>
          <a:p>
            <a:pPr marL="0" indent="0">
              <a:buNone/>
            </a:pPr>
            <a:r>
              <a:rPr lang="en-GB">
                <a:solidFill>
                  <a:schemeClr val="accent1"/>
                </a:solidFill>
              </a:rPr>
              <a:t>Benefits</a:t>
            </a:r>
          </a:p>
          <a:p>
            <a:r>
              <a:rPr lang="en-GB">
                <a:solidFill>
                  <a:schemeClr val="accent1"/>
                </a:solidFill>
              </a:rPr>
              <a:t>What are the benefits of each treatment?</a:t>
            </a:r>
          </a:p>
          <a:p>
            <a:r>
              <a:rPr lang="en-GB">
                <a:solidFill>
                  <a:schemeClr val="accent1"/>
                </a:solidFill>
              </a:rPr>
              <a:t>What are the chances each treatment will work?</a:t>
            </a:r>
          </a:p>
          <a:p>
            <a:endParaRPr lang="en-GB">
              <a:solidFill>
                <a:schemeClr val="accent1"/>
              </a:solidFill>
            </a:endParaRPr>
          </a:p>
          <a:p>
            <a:pPr marL="0" indent="0">
              <a:buNone/>
            </a:pPr>
            <a:r>
              <a:rPr lang="en-GB">
                <a:solidFill>
                  <a:schemeClr val="accent1"/>
                </a:solidFill>
              </a:rPr>
              <a:t>Risks</a:t>
            </a:r>
          </a:p>
          <a:p>
            <a:r>
              <a:rPr lang="en-GB">
                <a:solidFill>
                  <a:schemeClr val="accent1"/>
                </a:solidFill>
              </a:rPr>
              <a:t>How will the treatment affect me?</a:t>
            </a:r>
          </a:p>
          <a:p>
            <a:r>
              <a:rPr lang="en-GB">
                <a:solidFill>
                  <a:schemeClr val="accent1"/>
                </a:solidFill>
              </a:rPr>
              <a:t>What are the possible side effects?</a:t>
            </a:r>
          </a:p>
          <a:p>
            <a:r>
              <a:rPr lang="en-GB">
                <a:solidFill>
                  <a:schemeClr val="accent1"/>
                </a:solidFill>
              </a:rPr>
              <a:t>How will this treatment affect my lifestyle?</a:t>
            </a:r>
          </a:p>
          <a:p>
            <a:endParaRPr lang="en-GB">
              <a:solidFill>
                <a:schemeClr val="accent1"/>
              </a:solidFill>
            </a:endParaRPr>
          </a:p>
          <a:p>
            <a:endParaRPr lang="en-GB">
              <a:solidFill>
                <a:schemeClr val="accent1"/>
              </a:solidFill>
            </a:endParaRPr>
          </a:p>
          <a:p>
            <a:endParaRPr lang="en-GB">
              <a:solidFill>
                <a:schemeClr val="accent1"/>
              </a:solidFill>
            </a:endParaRPr>
          </a:p>
          <a:p>
            <a:endParaRPr lang="en-GB">
              <a:solidFill>
                <a:schemeClr val="accent1"/>
              </a:solidFill>
            </a:endParaRPr>
          </a:p>
          <a:p>
            <a:pPr marL="0" indent="0">
              <a:buNone/>
            </a:pPr>
            <a:r>
              <a:rPr lang="en-GB">
                <a:solidFill>
                  <a:schemeClr val="accent1"/>
                </a:solidFill>
              </a:rPr>
              <a:t>Alternatives</a:t>
            </a:r>
          </a:p>
          <a:p>
            <a:r>
              <a:rPr lang="en-GB">
                <a:solidFill>
                  <a:schemeClr val="accent1"/>
                </a:solidFill>
              </a:rPr>
              <a:t>What are the other options open to me?</a:t>
            </a:r>
          </a:p>
          <a:p>
            <a:r>
              <a:rPr lang="en-GB">
                <a:solidFill>
                  <a:schemeClr val="accent1"/>
                </a:solidFill>
              </a:rPr>
              <a:t>What are the benefits and disadvantages of those?</a:t>
            </a:r>
          </a:p>
          <a:p>
            <a:r>
              <a:rPr lang="en-GB">
                <a:solidFill>
                  <a:schemeClr val="accent1"/>
                </a:solidFill>
              </a:rPr>
              <a:t>Could I try one if the first option does not work?</a:t>
            </a:r>
          </a:p>
          <a:p>
            <a:pPr marL="0" indent="0">
              <a:buNone/>
            </a:pPr>
            <a:r>
              <a:rPr lang="en-GB">
                <a:solidFill>
                  <a:schemeClr val="accent1"/>
                </a:solidFill>
              </a:rPr>
              <a:t>Nothing</a:t>
            </a:r>
          </a:p>
          <a:p>
            <a:r>
              <a:rPr lang="en-GB">
                <a:solidFill>
                  <a:schemeClr val="accent1"/>
                </a:solidFill>
              </a:rPr>
              <a:t>What are the benefits if I choose to do nothing now?</a:t>
            </a:r>
          </a:p>
          <a:p>
            <a:r>
              <a:rPr lang="en-GB">
                <a:solidFill>
                  <a:schemeClr val="accent1"/>
                </a:solidFill>
              </a:rPr>
              <a:t>What are the disadvantages if I do nothing now?</a:t>
            </a:r>
          </a:p>
          <a:p>
            <a:r>
              <a:rPr lang="en-GB">
                <a:solidFill>
                  <a:schemeClr val="accent1"/>
                </a:solidFill>
              </a:rPr>
              <a:t>If I do not have treatment for now will the condition get worse?</a:t>
            </a:r>
          </a:p>
          <a:p>
            <a:r>
              <a:rPr lang="en-GB">
                <a:solidFill>
                  <a:schemeClr val="accent1"/>
                </a:solidFill>
              </a:rPr>
              <a:t>Will it be more difficult to treat later?</a:t>
            </a: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CDE99CFB-57BF-472C-B05A-883E15B250C9}"/>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2293743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dirty="0">
                <a:solidFill>
                  <a:schemeClr val="accent1"/>
                </a:solidFill>
              </a:rPr>
              <a:t>Have you depurated your metacarpal phalanges today?</a:t>
            </a: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numCol="1">
            <a:normAutofit/>
          </a:bodyPr>
          <a:lstStyle/>
          <a:p>
            <a:pPr marL="0" indent="0" algn="ctr">
              <a:buNone/>
            </a:pPr>
            <a:endParaRPr lang="en-GB" dirty="0">
              <a:solidFill>
                <a:schemeClr val="accent1"/>
              </a:solidFill>
            </a:endParaRPr>
          </a:p>
          <a:p>
            <a:pPr marL="0" indent="0">
              <a:buNone/>
            </a:pPr>
            <a:r>
              <a:rPr lang="en-GB" dirty="0">
                <a:solidFill>
                  <a:schemeClr val="accent1"/>
                </a:solidFill>
              </a:rPr>
              <a:t>Try and work out what you think this might mean. </a:t>
            </a: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CDE99CFB-57BF-472C-B05A-883E15B250C9}"/>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3889924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dirty="0">
                <a:solidFill>
                  <a:schemeClr val="accent5">
                    <a:lumMod val="75000"/>
                  </a:schemeClr>
                </a:solidFill>
              </a:rPr>
              <a:t>Have you washed your hands today?</a:t>
            </a:r>
            <a:endParaRPr lang="en-GB" dirty="0">
              <a:solidFill>
                <a:schemeClr val="accent1"/>
              </a:solidFill>
            </a:endParaRP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numCol="1">
            <a:normAutofit/>
          </a:bodyPr>
          <a:lstStyle/>
          <a:p>
            <a:pPr marL="0" indent="0" algn="ctr">
              <a:buNone/>
            </a:pPr>
            <a:endParaRPr lang="en-GB" dirty="0">
              <a:solidFill>
                <a:schemeClr val="accent1"/>
              </a:solidFill>
            </a:endParaRP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CDE99CFB-57BF-472C-B05A-883E15B250C9}"/>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pic>
        <p:nvPicPr>
          <p:cNvPr id="9" name="Picture 3" descr="The Presurfer: Who's Not Washing Their Hands?">
            <a:extLst>
              <a:ext uri="{FF2B5EF4-FFF2-40B4-BE49-F238E27FC236}">
                <a16:creationId xmlns:a16="http://schemas.microsoft.com/office/drawing/2014/main" id="{05471369-3D04-4420-8A94-0F97D2FDD0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75" y="2610644"/>
            <a:ext cx="42862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42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a:solidFill>
                  <a:schemeClr val="accent1"/>
                </a:solidFill>
              </a:rPr>
              <a:t>What does it mean?</a:t>
            </a: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CDE99CFB-57BF-472C-B05A-883E15B250C9}"/>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
        <p:nvSpPr>
          <p:cNvPr id="5" name="Content Placeholder 4">
            <a:extLst>
              <a:ext uri="{FF2B5EF4-FFF2-40B4-BE49-F238E27FC236}">
                <a16:creationId xmlns:a16="http://schemas.microsoft.com/office/drawing/2014/main" id="{703C4B30-BAEA-4999-8B3C-7C5B90182036}"/>
              </a:ext>
            </a:extLst>
          </p:cNvPr>
          <p:cNvSpPr>
            <a:spLocks noGrp="1"/>
          </p:cNvSpPr>
          <p:nvPr>
            <p:ph idx="1"/>
          </p:nvPr>
        </p:nvSpPr>
        <p:spPr/>
        <p:txBody>
          <a:bodyPr/>
          <a:lstStyle/>
          <a:p>
            <a:pPr marL="0" indent="0">
              <a:buNone/>
            </a:pPr>
            <a:endParaRPr lang="en-GB"/>
          </a:p>
        </p:txBody>
      </p:sp>
      <p:sp>
        <p:nvSpPr>
          <p:cNvPr id="10" name="Rectangle 9">
            <a:extLst>
              <a:ext uri="{FF2B5EF4-FFF2-40B4-BE49-F238E27FC236}">
                <a16:creationId xmlns:a16="http://schemas.microsoft.com/office/drawing/2014/main" id="{9B7EAA1C-8F66-47ED-901C-BAA12EAFD1BE}"/>
              </a:ext>
            </a:extLst>
          </p:cNvPr>
          <p:cNvSpPr/>
          <p:nvPr/>
        </p:nvSpPr>
        <p:spPr>
          <a:xfrm>
            <a:off x="1263710" y="1875290"/>
            <a:ext cx="2117887"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19050" dir="2700000" algn="tl" rotWithShape="0">
                    <a:schemeClr val="dk1">
                      <a:alpha val="40000"/>
                    </a:schemeClr>
                  </a:outerShdw>
                </a:effectLst>
              </a:rPr>
              <a:t>Benign</a:t>
            </a:r>
          </a:p>
        </p:txBody>
      </p:sp>
      <p:sp>
        <p:nvSpPr>
          <p:cNvPr id="11" name="Rectangle 10">
            <a:extLst>
              <a:ext uri="{FF2B5EF4-FFF2-40B4-BE49-F238E27FC236}">
                <a16:creationId xmlns:a16="http://schemas.microsoft.com/office/drawing/2014/main" id="{CC0C9BEF-FBA1-48BE-A180-EC509C52CFF4}"/>
              </a:ext>
            </a:extLst>
          </p:cNvPr>
          <p:cNvSpPr/>
          <p:nvPr/>
        </p:nvSpPr>
        <p:spPr>
          <a:xfrm>
            <a:off x="6217954" y="1875290"/>
            <a:ext cx="3973140" cy="923330"/>
          </a:xfrm>
          <a:prstGeom prst="rect">
            <a:avLst/>
          </a:prstGeom>
          <a:noFill/>
        </p:spPr>
        <p:txBody>
          <a:bodyPr wrap="none" lIns="91440" tIns="45720" rIns="91440" bIns="45720">
            <a:spAutoFit/>
          </a:bodyPr>
          <a:lstStyle/>
          <a:p>
            <a:pPr algn="ctr"/>
            <a:r>
              <a:rPr lang="en-US" sz="5400">
                <a:ln w="0"/>
                <a:solidFill>
                  <a:schemeClr val="accent2"/>
                </a:solidFill>
                <a:effectLst>
                  <a:outerShdw blurRad="38100" dist="19050" dir="2700000" algn="tl" rotWithShape="0">
                    <a:schemeClr val="dk1">
                      <a:alpha val="40000"/>
                    </a:schemeClr>
                  </a:outerShdw>
                </a:effectLst>
              </a:rPr>
              <a:t>Hypertension</a:t>
            </a:r>
            <a:endParaRPr lang="en-US" sz="5400" b="0" cap="none" spc="0">
              <a:ln w="0"/>
              <a:solidFill>
                <a:schemeClr val="accent2"/>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9B4F62DF-FC2C-4FCE-BF2B-9C7F496DA2FE}"/>
              </a:ext>
            </a:extLst>
          </p:cNvPr>
          <p:cNvSpPr/>
          <p:nvPr/>
        </p:nvSpPr>
        <p:spPr>
          <a:xfrm>
            <a:off x="6689305" y="3564461"/>
            <a:ext cx="3751925" cy="923330"/>
          </a:xfrm>
          <a:prstGeom prst="rect">
            <a:avLst/>
          </a:prstGeom>
          <a:noFill/>
        </p:spPr>
        <p:txBody>
          <a:bodyPr wrap="none" lIns="91440" tIns="45720" rIns="91440" bIns="45720">
            <a:spAutoFit/>
          </a:bodyPr>
          <a:lstStyle/>
          <a:p>
            <a:pPr algn="ctr"/>
            <a:r>
              <a:rPr lang="en-US" sz="5400">
                <a:ln w="0"/>
                <a:solidFill>
                  <a:schemeClr val="accent4"/>
                </a:solidFill>
                <a:effectLst>
                  <a:outerShdw blurRad="38100" dist="19050" dir="2700000" algn="tl" rotWithShape="0">
                    <a:schemeClr val="dk1">
                      <a:alpha val="40000"/>
                    </a:schemeClr>
                  </a:outerShdw>
                </a:effectLst>
              </a:rPr>
              <a:t>Hypotension</a:t>
            </a:r>
            <a:endParaRPr lang="en-US" sz="5400" b="0" cap="none" spc="0">
              <a:ln w="0"/>
              <a:solidFill>
                <a:schemeClr val="accent4"/>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288646CE-B753-4F69-AFD4-596E4C4EED28}"/>
              </a:ext>
            </a:extLst>
          </p:cNvPr>
          <p:cNvSpPr/>
          <p:nvPr/>
        </p:nvSpPr>
        <p:spPr>
          <a:xfrm>
            <a:off x="1340725" y="3092795"/>
            <a:ext cx="5348580" cy="923330"/>
          </a:xfrm>
          <a:prstGeom prst="rect">
            <a:avLst/>
          </a:prstGeom>
          <a:noFill/>
        </p:spPr>
        <p:txBody>
          <a:bodyPr wrap="none" lIns="91440" tIns="45720" rIns="91440" bIns="45720">
            <a:spAutoFit/>
          </a:bodyPr>
          <a:lstStyle/>
          <a:p>
            <a:pPr algn="ctr"/>
            <a:r>
              <a:rPr lang="en-US" sz="5400">
                <a:ln w="0"/>
                <a:solidFill>
                  <a:schemeClr val="accent6"/>
                </a:solidFill>
                <a:effectLst>
                  <a:outerShdw blurRad="38100" dist="19050" dir="2700000" algn="tl" rotWithShape="0">
                    <a:schemeClr val="dk1">
                      <a:alpha val="40000"/>
                    </a:schemeClr>
                  </a:outerShdw>
                </a:effectLst>
              </a:rPr>
              <a:t>Anti-inflammatory</a:t>
            </a:r>
            <a:endParaRPr lang="en-US" sz="5400" b="0" cap="none" spc="0">
              <a:ln w="0"/>
              <a:solidFill>
                <a:schemeClr val="accent6"/>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9EDBFB6C-135C-49B5-B2AC-E9A2F0CD6DDC}"/>
              </a:ext>
            </a:extLst>
          </p:cNvPr>
          <p:cNvSpPr/>
          <p:nvPr/>
        </p:nvSpPr>
        <p:spPr>
          <a:xfrm>
            <a:off x="3247046" y="4700300"/>
            <a:ext cx="2949846" cy="923330"/>
          </a:xfrm>
          <a:prstGeom prst="rect">
            <a:avLst/>
          </a:prstGeom>
          <a:noFill/>
        </p:spPr>
        <p:txBody>
          <a:bodyPr wrap="none" lIns="91440" tIns="45720" rIns="91440" bIns="45720">
            <a:spAutoFit/>
          </a:bodyPr>
          <a:lstStyle/>
          <a:p>
            <a:pPr algn="ctr"/>
            <a:r>
              <a:rPr lang="en-US" sz="5400" b="0" cap="none" spc="0">
                <a:ln w="0"/>
                <a:solidFill>
                  <a:schemeClr val="accent5"/>
                </a:solidFill>
                <a:effectLst>
                  <a:outerShdw blurRad="38100" dist="19050" dir="2700000" algn="tl" rotWithShape="0">
                    <a:schemeClr val="dk1">
                      <a:alpha val="40000"/>
                    </a:schemeClr>
                  </a:outerShdw>
                </a:effectLst>
              </a:rPr>
              <a:t>In-patient</a:t>
            </a:r>
          </a:p>
        </p:txBody>
      </p:sp>
    </p:spTree>
    <p:extLst>
      <p:ext uri="{BB962C8B-B14F-4D97-AF65-F5344CB8AC3E}">
        <p14:creationId xmlns:p14="http://schemas.microsoft.com/office/powerpoint/2010/main" val="3095841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a:solidFill>
                  <a:schemeClr val="accent1"/>
                </a:solidFill>
              </a:rPr>
              <a:t>What does it mean?</a:t>
            </a: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numCol="1">
            <a:normAutofit fontScale="92500" lnSpcReduction="10000"/>
          </a:bodyPr>
          <a:lstStyle/>
          <a:p>
            <a:r>
              <a:rPr lang="en-GB" dirty="0">
                <a:solidFill>
                  <a:schemeClr val="accent1"/>
                </a:solidFill>
              </a:rPr>
              <a:t>Doctors and nurses often use jargon  - often without meaning to or even noticing they are doing it.</a:t>
            </a:r>
          </a:p>
          <a:p>
            <a:r>
              <a:rPr lang="en-GB" dirty="0">
                <a:solidFill>
                  <a:schemeClr val="accent1"/>
                </a:solidFill>
              </a:rPr>
              <a:t>If you don’t understand what your doctor is saying it’s best to ask at the time – but this can be tricky.</a:t>
            </a:r>
          </a:p>
          <a:p>
            <a:r>
              <a:rPr lang="en-GB" dirty="0">
                <a:solidFill>
                  <a:schemeClr val="accent1"/>
                </a:solidFill>
              </a:rPr>
              <a:t>A good online medical dictionary can also help:</a:t>
            </a:r>
          </a:p>
          <a:p>
            <a:pPr marL="0" indent="0">
              <a:buNone/>
            </a:pPr>
            <a:endParaRPr lang="en-GB" dirty="0">
              <a:solidFill>
                <a:schemeClr val="accent1"/>
              </a:solidFill>
            </a:endParaRPr>
          </a:p>
          <a:p>
            <a:pPr marL="0" indent="0">
              <a:buNone/>
            </a:pPr>
            <a:r>
              <a:rPr lang="en-GB" dirty="0">
                <a:solidFill>
                  <a:schemeClr val="accent1"/>
                </a:solidFill>
                <a:hlinkClick r:id="rId3"/>
              </a:rPr>
              <a:t>https://www.gosh.nhs.uk/conditions-and-treatments/health-dictionary/health-dictionary-a/</a:t>
            </a:r>
            <a:r>
              <a:rPr lang="en-GB" dirty="0">
                <a:solidFill>
                  <a:schemeClr val="accent1"/>
                </a:solidFill>
              </a:rPr>
              <a:t> </a:t>
            </a:r>
          </a:p>
          <a:p>
            <a:pPr marL="0" indent="0">
              <a:buNone/>
            </a:pPr>
            <a:endParaRPr lang="en-GB" dirty="0">
              <a:solidFill>
                <a:schemeClr val="accent1"/>
              </a:solidFill>
            </a:endParaRPr>
          </a:p>
          <a:p>
            <a:pPr marL="0" indent="0">
              <a:buNone/>
            </a:pPr>
            <a:r>
              <a:rPr lang="en-GB" dirty="0">
                <a:solidFill>
                  <a:schemeClr val="accent1"/>
                </a:solidFill>
                <a:hlinkClick r:id="rId4"/>
              </a:rPr>
              <a:t>https://medical-dictionary.thefreedictionary.com/</a:t>
            </a:r>
            <a:endParaRPr lang="en-GB" dirty="0">
              <a:solidFill>
                <a:schemeClr val="accent1"/>
              </a:solidFill>
            </a:endParaRP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dirty="0"/>
              <a:t>Provided by:</a:t>
            </a:r>
          </a:p>
          <a:p>
            <a:r>
              <a:rPr lang="en-GB" sz="1100" dirty="0"/>
              <a:t>Royal Berkshire NHS Foundation Trust</a:t>
            </a:r>
          </a:p>
          <a:p>
            <a:r>
              <a:rPr lang="en-GB" sz="1100" dirty="0"/>
              <a:t>Berkshire Healthcare NHS Foundation Trust </a:t>
            </a:r>
          </a:p>
          <a:p>
            <a:endParaRPr lang="en-GB" sz="1100" dirty="0"/>
          </a:p>
        </p:txBody>
      </p:sp>
      <p:sp>
        <p:nvSpPr>
          <p:cNvPr id="8" name="Footer Placeholder 9">
            <a:extLst>
              <a:ext uri="{FF2B5EF4-FFF2-40B4-BE49-F238E27FC236}">
                <a16:creationId xmlns:a16="http://schemas.microsoft.com/office/drawing/2014/main" id="{CDE99CFB-57BF-472C-B05A-883E15B250C9}"/>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dirty="0"/>
              <a:t>https://royalberkshire-nhs.libguides.com/health-literacy-for-schools/home</a:t>
            </a:r>
          </a:p>
        </p:txBody>
      </p:sp>
    </p:spTree>
    <p:extLst>
      <p:ext uri="{BB962C8B-B14F-4D97-AF65-F5344CB8AC3E}">
        <p14:creationId xmlns:p14="http://schemas.microsoft.com/office/powerpoint/2010/main" val="229174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a:solidFill>
                  <a:schemeClr val="accent1"/>
                </a:solidFill>
              </a:rPr>
              <a:t>What we are going to cover?</a:t>
            </a: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a:lstStyle/>
          <a:p>
            <a:pPr marL="342900" indent="-342900"/>
            <a:r>
              <a:rPr lang="en-GB" sz="2400" dirty="0">
                <a:solidFill>
                  <a:schemeClr val="accent1"/>
                </a:solidFill>
              </a:rPr>
              <a:t>Icebreaker - Which service when</a:t>
            </a:r>
          </a:p>
          <a:p>
            <a:pPr marL="457200" indent="-457200"/>
            <a:r>
              <a:rPr lang="en-GB" sz="2400" dirty="0">
                <a:solidFill>
                  <a:schemeClr val="accent1"/>
                </a:solidFill>
              </a:rPr>
              <a:t>Seeing a doctor or nurse</a:t>
            </a:r>
          </a:p>
          <a:p>
            <a:pPr lvl="1"/>
            <a:r>
              <a:rPr lang="en-GB" dirty="0">
                <a:solidFill>
                  <a:schemeClr val="accent1"/>
                </a:solidFill>
              </a:rPr>
              <a:t>Preparing for an appointment</a:t>
            </a:r>
          </a:p>
          <a:p>
            <a:pPr lvl="1"/>
            <a:r>
              <a:rPr lang="en-GB" dirty="0">
                <a:solidFill>
                  <a:schemeClr val="accent1"/>
                </a:solidFill>
              </a:rPr>
              <a:t>Asking questions</a:t>
            </a:r>
          </a:p>
          <a:p>
            <a:pPr marL="342900" indent="-342900"/>
            <a:r>
              <a:rPr lang="en-GB" sz="2400" dirty="0">
                <a:solidFill>
                  <a:schemeClr val="accent1"/>
                </a:solidFill>
              </a:rPr>
              <a:t>Making decisions about treatment –  Benefits, Risks, Alternative, Not doing anything (BRAN)</a:t>
            </a:r>
          </a:p>
          <a:p>
            <a:pPr marL="342900" indent="-342900"/>
            <a:r>
              <a:rPr lang="en-GB" sz="2400" dirty="0">
                <a:solidFill>
                  <a:schemeClr val="accent1"/>
                </a:solidFill>
              </a:rPr>
              <a:t>Medical jargon</a:t>
            </a: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57200" y="6108154"/>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09FDE811-F370-4AF9-81E7-05ED625FE885}"/>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3943005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dirty="0">
                <a:solidFill>
                  <a:schemeClr val="accent5">
                    <a:lumMod val="75000"/>
                  </a:schemeClr>
                </a:solidFill>
              </a:rPr>
              <a:t>Dr House</a:t>
            </a:r>
            <a:endParaRPr lang="en-GB" dirty="0">
              <a:solidFill>
                <a:schemeClr val="accent1"/>
              </a:solidFill>
            </a:endParaRP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numCol="1">
            <a:normAutofit/>
          </a:bodyPr>
          <a:lstStyle/>
          <a:p>
            <a:r>
              <a:rPr lang="en-GB" altLang="en-US" dirty="0">
                <a:latin typeface="Arial" panose="020B0604020202020204" pitchFamily="34" charset="0"/>
                <a:hlinkClick r:id="rId3"/>
              </a:rPr>
              <a:t>https://www.youtube.com/watch?v=nvwR74XpKUM</a:t>
            </a:r>
            <a:endParaRPr lang="en-GB" altLang="en-US" dirty="0">
              <a:latin typeface="Arial" panose="020B0604020202020204" pitchFamily="34" charset="0"/>
            </a:endParaRPr>
          </a:p>
          <a:p>
            <a:pPr marL="0" indent="0">
              <a:buNone/>
            </a:pPr>
            <a:endParaRPr lang="en-GB" dirty="0"/>
          </a:p>
          <a:p>
            <a:pPr marL="0" indent="0" algn="ctr">
              <a:buNone/>
            </a:pPr>
            <a:endParaRPr lang="en-GB" dirty="0">
              <a:solidFill>
                <a:schemeClr val="accent1"/>
              </a:solidFill>
            </a:endParaRP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CDE99CFB-57BF-472C-B05A-883E15B250C9}"/>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4091602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dirty="0">
                <a:solidFill>
                  <a:schemeClr val="accent5">
                    <a:lumMod val="75000"/>
                  </a:schemeClr>
                </a:solidFill>
              </a:rPr>
              <a:t>Helping people understand</a:t>
            </a:r>
            <a:endParaRPr lang="en-GB" dirty="0">
              <a:solidFill>
                <a:schemeClr val="accent1"/>
              </a:solidFill>
            </a:endParaRP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numCol="1">
            <a:normAutofit fontScale="92500" lnSpcReduction="20000"/>
          </a:bodyPr>
          <a:lstStyle/>
          <a:p>
            <a:pPr marL="0" indent="0">
              <a:buNone/>
            </a:pPr>
            <a:r>
              <a:rPr lang="en-GB" altLang="en-US" dirty="0">
                <a:solidFill>
                  <a:schemeClr val="accent1"/>
                </a:solidFill>
              </a:rPr>
              <a:t>Teach back</a:t>
            </a:r>
          </a:p>
          <a:p>
            <a:r>
              <a:rPr lang="en-GB" altLang="en-US" dirty="0">
                <a:solidFill>
                  <a:schemeClr val="accent1"/>
                </a:solidFill>
              </a:rPr>
              <a:t>We’ve discussed a lot today, can you tell me what you found most important?</a:t>
            </a:r>
          </a:p>
          <a:p>
            <a:endParaRPr lang="en-GB" altLang="en-US" dirty="0">
              <a:solidFill>
                <a:schemeClr val="accent1"/>
              </a:solidFill>
            </a:endParaRPr>
          </a:p>
          <a:p>
            <a:r>
              <a:rPr lang="en-GB" altLang="en-US" dirty="0">
                <a:solidFill>
                  <a:schemeClr val="accent1"/>
                </a:solidFill>
              </a:rPr>
              <a:t>To check that I’ve explained everything properly, can you explain to me how you are going to take your medicines?</a:t>
            </a:r>
          </a:p>
          <a:p>
            <a:endParaRPr lang="en-GB" altLang="en-US" dirty="0">
              <a:solidFill>
                <a:schemeClr val="accent1"/>
              </a:solidFill>
            </a:endParaRPr>
          </a:p>
          <a:p>
            <a:r>
              <a:rPr lang="en-GB" altLang="en-US" dirty="0">
                <a:solidFill>
                  <a:schemeClr val="accent1"/>
                </a:solidFill>
              </a:rPr>
              <a:t>Just to make sure that my instructions make sense to you, can you tell me what are going to do next?</a:t>
            </a:r>
          </a:p>
          <a:p>
            <a:endParaRPr lang="en-GB" altLang="en-US" dirty="0">
              <a:solidFill>
                <a:schemeClr val="accent1"/>
              </a:solidFill>
            </a:endParaRPr>
          </a:p>
          <a:p>
            <a:pPr marL="0" indent="0">
              <a:buNone/>
            </a:pPr>
            <a:r>
              <a:rPr lang="en-GB" altLang="en-US" dirty="0">
                <a:solidFill>
                  <a:schemeClr val="accent1"/>
                </a:solidFill>
              </a:rPr>
              <a:t>Further information can be found at teachback.org and </a:t>
            </a:r>
            <a:r>
              <a:rPr lang="en-GB" altLang="en-US" dirty="0">
                <a:solidFill>
                  <a:schemeClr val="accent1"/>
                </a:solidFill>
                <a:hlinkClick r:id="rId3"/>
              </a:rPr>
              <a:t>Teach-back technique postcard</a:t>
            </a:r>
            <a:endParaRPr lang="en-GB" altLang="en-US" dirty="0">
              <a:solidFill>
                <a:schemeClr val="accent1"/>
              </a:solidFill>
            </a:endParaRPr>
          </a:p>
          <a:p>
            <a:endParaRPr lang="en-GB" altLang="en-US" dirty="0">
              <a:latin typeface="Arial" panose="020B0604020202020204" pitchFamily="34" charset="0"/>
            </a:endParaRP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CDE99CFB-57BF-472C-B05A-883E15B250C9}"/>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201679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dirty="0">
                <a:solidFill>
                  <a:schemeClr val="accent5">
                    <a:lumMod val="75000"/>
                  </a:schemeClr>
                </a:solidFill>
              </a:rPr>
              <a:t>Helping people understand</a:t>
            </a:r>
            <a:endParaRPr lang="en-GB" dirty="0">
              <a:solidFill>
                <a:schemeClr val="accent1"/>
              </a:solidFill>
            </a:endParaRP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numCol="1">
            <a:normAutofit fontScale="92500" lnSpcReduction="10000"/>
          </a:bodyPr>
          <a:lstStyle/>
          <a:p>
            <a:pPr marL="0" indent="0">
              <a:buNone/>
            </a:pPr>
            <a:r>
              <a:rPr lang="en-GB" altLang="en-US" dirty="0">
                <a:solidFill>
                  <a:schemeClr val="accent1"/>
                </a:solidFill>
              </a:rPr>
              <a:t>Chunk and check</a:t>
            </a:r>
          </a:p>
          <a:p>
            <a:r>
              <a:rPr lang="en-GB" altLang="en-US" dirty="0">
                <a:solidFill>
                  <a:schemeClr val="accent1"/>
                </a:solidFill>
              </a:rPr>
              <a:t>Breaking down your information and check by using teach back</a:t>
            </a:r>
          </a:p>
          <a:p>
            <a:pPr marL="0" indent="0">
              <a:buNone/>
            </a:pPr>
            <a:endParaRPr lang="en-GB" altLang="en-US" dirty="0">
              <a:solidFill>
                <a:schemeClr val="accent1"/>
              </a:solidFill>
            </a:endParaRPr>
          </a:p>
          <a:p>
            <a:pPr marL="0" indent="0">
              <a:buNone/>
            </a:pPr>
            <a:r>
              <a:rPr lang="en-GB" altLang="en-US" dirty="0">
                <a:solidFill>
                  <a:schemeClr val="accent1"/>
                </a:solidFill>
              </a:rPr>
              <a:t>“Mrs Smith, we have had the recent results of your test and we need to adjust your dosage from 50mg to 75mg daily.  Previously you had one tablet daily. Now you will have two tablets, a 50mg and a 25mg.  When you get these from the pharmacy you will be given two different packets.  To  help you remember which is which you will see that that the strips containing the 50mg has a silver backing and the strips containing the 25mg a pink backing.  These need to be taken in the morning at least 30 before food and 30 minutes before any caffeine containing drinks.”</a:t>
            </a: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CDE99CFB-57BF-472C-B05A-883E15B250C9}"/>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414862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06DB620-FE14-4D7A-B41E-D1B282405E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810" y="489857"/>
            <a:ext cx="9816380" cy="5687106"/>
          </a:xfrm>
        </p:spPr>
      </p:pic>
      <p:sp>
        <p:nvSpPr>
          <p:cNvPr id="9" name="Footer Placeholder 9">
            <a:extLst>
              <a:ext uri="{FF2B5EF4-FFF2-40B4-BE49-F238E27FC236}">
                <a16:creationId xmlns:a16="http://schemas.microsoft.com/office/drawing/2014/main" id="{8A7F4E80-66F3-4111-B185-D870C69B32F8}"/>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dirty="0"/>
              <a:t>https://royalberkshire-nhs.libguides.com/health-literacy-for-schools/home</a:t>
            </a:r>
          </a:p>
        </p:txBody>
      </p:sp>
      <p:sp>
        <p:nvSpPr>
          <p:cNvPr id="10" name="TextBox 9">
            <a:extLst>
              <a:ext uri="{FF2B5EF4-FFF2-40B4-BE49-F238E27FC236}">
                <a16:creationId xmlns:a16="http://schemas.microsoft.com/office/drawing/2014/main" id="{9FF7A3C1-582A-41C4-B60D-D923BE2805B7}"/>
              </a:ext>
            </a:extLst>
          </p:cNvPr>
          <p:cNvSpPr txBox="1"/>
          <p:nvPr/>
        </p:nvSpPr>
        <p:spPr>
          <a:xfrm>
            <a:off x="477520" y="6156960"/>
            <a:ext cx="5323840" cy="769441"/>
          </a:xfrm>
          <a:prstGeom prst="rect">
            <a:avLst/>
          </a:prstGeom>
          <a:noFill/>
        </p:spPr>
        <p:txBody>
          <a:bodyPr wrap="square" rtlCol="0">
            <a:spAutoFit/>
          </a:bodyPr>
          <a:lstStyle/>
          <a:p>
            <a:r>
              <a:rPr lang="en-GB" sz="1100" dirty="0"/>
              <a:t>Provided by:</a:t>
            </a:r>
          </a:p>
          <a:p>
            <a:r>
              <a:rPr lang="en-GB" sz="1100" dirty="0"/>
              <a:t>Royal Berkshire NHS Foundation Trust</a:t>
            </a:r>
          </a:p>
          <a:p>
            <a:r>
              <a:rPr lang="en-GB" sz="1100" dirty="0"/>
              <a:t>Berkshire Healthcare NHS Foundation Trust </a:t>
            </a:r>
          </a:p>
          <a:p>
            <a:endParaRPr lang="en-GB" sz="1100" dirty="0"/>
          </a:p>
        </p:txBody>
      </p:sp>
    </p:spTree>
    <p:extLst>
      <p:ext uri="{BB962C8B-B14F-4D97-AF65-F5344CB8AC3E}">
        <p14:creationId xmlns:p14="http://schemas.microsoft.com/office/powerpoint/2010/main" val="1336016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dirty="0">
                <a:solidFill>
                  <a:schemeClr val="accent1"/>
                </a:solidFill>
              </a:rPr>
              <a:t>Summing up</a:t>
            </a: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numCol="1">
            <a:normAutofit/>
          </a:bodyPr>
          <a:lstStyle/>
          <a:p>
            <a:pPr marL="342900" indent="-342900"/>
            <a:r>
              <a:rPr lang="en-GB" sz="2400" dirty="0">
                <a:solidFill>
                  <a:schemeClr val="accent1"/>
                </a:solidFill>
              </a:rPr>
              <a:t>Which service when</a:t>
            </a:r>
          </a:p>
          <a:p>
            <a:pPr marL="457200" indent="-457200"/>
            <a:r>
              <a:rPr lang="en-GB" sz="2400" dirty="0">
                <a:solidFill>
                  <a:schemeClr val="accent1"/>
                </a:solidFill>
              </a:rPr>
              <a:t>Seeing a doctor or nurse</a:t>
            </a:r>
          </a:p>
          <a:p>
            <a:pPr lvl="1"/>
            <a:r>
              <a:rPr lang="en-GB" dirty="0">
                <a:solidFill>
                  <a:schemeClr val="accent1"/>
                </a:solidFill>
              </a:rPr>
              <a:t>Preparing for an appointment</a:t>
            </a:r>
          </a:p>
          <a:p>
            <a:pPr lvl="1"/>
            <a:r>
              <a:rPr lang="en-GB" dirty="0">
                <a:solidFill>
                  <a:schemeClr val="accent1"/>
                </a:solidFill>
              </a:rPr>
              <a:t>Asking questions</a:t>
            </a:r>
          </a:p>
          <a:p>
            <a:pPr marL="342900" indent="-342900"/>
            <a:r>
              <a:rPr lang="en-GB" sz="2400" dirty="0">
                <a:solidFill>
                  <a:schemeClr val="accent1"/>
                </a:solidFill>
              </a:rPr>
              <a:t>Making decisions about treatment –  Benefits, Risks, Alternative, Not doing anything (BRAN)</a:t>
            </a:r>
          </a:p>
          <a:p>
            <a:pPr marL="342900" indent="-342900"/>
            <a:r>
              <a:rPr lang="en-GB" sz="2400" dirty="0">
                <a:solidFill>
                  <a:schemeClr val="accent1"/>
                </a:solidFill>
              </a:rPr>
              <a:t>Medical jargon</a:t>
            </a:r>
          </a:p>
          <a:p>
            <a:pPr marL="0" indent="0">
              <a:buNone/>
            </a:pPr>
            <a:endParaRPr lang="en-GB" sz="2400" dirty="0">
              <a:solidFill>
                <a:schemeClr val="accent1"/>
              </a:solidFill>
            </a:endParaRPr>
          </a:p>
          <a:p>
            <a:pPr marL="0" indent="0">
              <a:buNone/>
            </a:pPr>
            <a:r>
              <a:rPr lang="en-GB" sz="2400" dirty="0">
                <a:solidFill>
                  <a:schemeClr val="accent1"/>
                </a:solidFill>
              </a:rPr>
              <a:t>But most importantly… be confident and ask questions. </a:t>
            </a: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CDE99CFB-57BF-472C-B05A-883E15B250C9}"/>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341943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a:solidFill>
                  <a:schemeClr val="accent1"/>
                </a:solidFill>
              </a:rPr>
              <a:t>Icebreaker - Which service when?</a:t>
            </a: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a:lstStyle/>
          <a:p>
            <a:pPr marL="0" indent="0">
              <a:buNone/>
            </a:pPr>
            <a:r>
              <a:rPr lang="en-GB" dirty="0">
                <a:solidFill>
                  <a:schemeClr val="accent1"/>
                </a:solidFill>
              </a:rPr>
              <a:t>You cut your finger. The cut looks deep and it won’t stop bleeding.  What do you decide to do?</a:t>
            </a:r>
          </a:p>
          <a:p>
            <a:pPr marL="0" indent="0">
              <a:buNone/>
            </a:pPr>
            <a:endParaRPr lang="en-GB" sz="2400" dirty="0">
              <a:solidFill>
                <a:schemeClr val="accent1"/>
              </a:solidFill>
            </a:endParaRPr>
          </a:p>
          <a:p>
            <a:pPr marL="514350" indent="-514350">
              <a:buFont typeface="+mj-lt"/>
              <a:buAutoNum type="arabicPeriod"/>
            </a:pPr>
            <a:r>
              <a:rPr lang="en-GB" dirty="0">
                <a:solidFill>
                  <a:schemeClr val="accent1"/>
                </a:solidFill>
              </a:rPr>
              <a:t>Ring your GP practice for an appointment</a:t>
            </a:r>
          </a:p>
          <a:p>
            <a:pPr marL="514350" indent="-514350">
              <a:buFont typeface="+mj-lt"/>
              <a:buAutoNum type="arabicPeriod"/>
            </a:pPr>
            <a:r>
              <a:rPr lang="en-GB" dirty="0">
                <a:solidFill>
                  <a:schemeClr val="accent1"/>
                </a:solidFill>
              </a:rPr>
              <a:t>Call 999</a:t>
            </a:r>
          </a:p>
          <a:p>
            <a:pPr marL="514350" indent="-514350">
              <a:buFont typeface="+mj-lt"/>
              <a:buAutoNum type="arabicPeriod"/>
            </a:pPr>
            <a:r>
              <a:rPr lang="en-GB" dirty="0">
                <a:solidFill>
                  <a:schemeClr val="accent1"/>
                </a:solidFill>
              </a:rPr>
              <a:t>Call 111</a:t>
            </a:r>
          </a:p>
          <a:p>
            <a:pPr marL="0" indent="0">
              <a:buNone/>
            </a:pPr>
            <a:endParaRPr lang="en-GB" dirty="0">
              <a:solidFill>
                <a:schemeClr val="accent1"/>
              </a:solidFill>
            </a:endParaRP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FCDF948D-E157-49F3-89CD-47815FBE2EBE}"/>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81944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a:solidFill>
                  <a:schemeClr val="accent1"/>
                </a:solidFill>
              </a:rPr>
              <a:t>Icebreaker - Which service when?</a:t>
            </a: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a:lstStyle/>
          <a:p>
            <a:pPr marL="0" indent="0">
              <a:buNone/>
            </a:pPr>
            <a:r>
              <a:rPr lang="en-GB" dirty="0">
                <a:solidFill>
                  <a:schemeClr val="accent1"/>
                </a:solidFill>
              </a:rPr>
              <a:t>Your friend trips whilst playing football in the park and hurts their ankle. What do you decide to do?</a:t>
            </a:r>
          </a:p>
          <a:p>
            <a:pPr marL="0" indent="0">
              <a:buNone/>
            </a:pPr>
            <a:endParaRPr lang="en-GB" sz="2400" dirty="0">
              <a:solidFill>
                <a:schemeClr val="accent1"/>
              </a:solidFill>
            </a:endParaRPr>
          </a:p>
          <a:p>
            <a:pPr marL="514350" indent="-514350">
              <a:buFont typeface="+mj-lt"/>
              <a:buAutoNum type="arabicPeriod"/>
            </a:pPr>
            <a:r>
              <a:rPr lang="en-GB" dirty="0">
                <a:solidFill>
                  <a:schemeClr val="accent1"/>
                </a:solidFill>
              </a:rPr>
              <a:t>Ring your GP practice for an appointment</a:t>
            </a:r>
          </a:p>
          <a:p>
            <a:pPr marL="514350" indent="-514350">
              <a:buFont typeface="+mj-lt"/>
              <a:buAutoNum type="arabicPeriod"/>
            </a:pPr>
            <a:r>
              <a:rPr lang="en-GB" dirty="0">
                <a:solidFill>
                  <a:schemeClr val="accent1"/>
                </a:solidFill>
              </a:rPr>
              <a:t>Call 999</a:t>
            </a:r>
          </a:p>
          <a:p>
            <a:pPr marL="514350" indent="-514350">
              <a:buFont typeface="+mj-lt"/>
              <a:buAutoNum type="arabicPeriod"/>
            </a:pPr>
            <a:r>
              <a:rPr lang="en-GB" dirty="0">
                <a:solidFill>
                  <a:schemeClr val="accent1"/>
                </a:solidFill>
              </a:rPr>
              <a:t>Call 111</a:t>
            </a:r>
          </a:p>
          <a:p>
            <a:pPr marL="0" indent="0">
              <a:buNone/>
            </a:pPr>
            <a:endParaRPr lang="en-GB" dirty="0">
              <a:solidFill>
                <a:schemeClr val="accent1"/>
              </a:solidFill>
            </a:endParaRP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FCDF948D-E157-49F3-89CD-47815FBE2EBE}"/>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51136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a:solidFill>
                  <a:schemeClr val="accent1"/>
                </a:solidFill>
              </a:rPr>
              <a:t>Icebreaker - Which service when?</a:t>
            </a: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a:lstStyle/>
          <a:p>
            <a:pPr marL="0" indent="0">
              <a:buNone/>
            </a:pPr>
            <a:r>
              <a:rPr lang="en-GB" dirty="0">
                <a:solidFill>
                  <a:schemeClr val="accent1"/>
                </a:solidFill>
              </a:rPr>
              <a:t>You are at a party and a friend has drunk too much and is unconscious. What do you decide to do?</a:t>
            </a:r>
          </a:p>
          <a:p>
            <a:pPr marL="0" indent="0">
              <a:buNone/>
            </a:pPr>
            <a:endParaRPr lang="en-GB" sz="2400" dirty="0">
              <a:solidFill>
                <a:schemeClr val="accent1"/>
              </a:solidFill>
            </a:endParaRPr>
          </a:p>
          <a:p>
            <a:pPr marL="514350" indent="-514350">
              <a:buFont typeface="+mj-lt"/>
              <a:buAutoNum type="arabicPeriod"/>
            </a:pPr>
            <a:r>
              <a:rPr lang="en-GB" dirty="0">
                <a:solidFill>
                  <a:schemeClr val="accent1"/>
                </a:solidFill>
              </a:rPr>
              <a:t>Call 999</a:t>
            </a:r>
          </a:p>
          <a:p>
            <a:pPr marL="514350" indent="-514350">
              <a:buFont typeface="+mj-lt"/>
              <a:buAutoNum type="arabicPeriod"/>
            </a:pPr>
            <a:r>
              <a:rPr lang="en-GB" dirty="0">
                <a:solidFill>
                  <a:schemeClr val="accent1"/>
                </a:solidFill>
              </a:rPr>
              <a:t>Call 111</a:t>
            </a:r>
          </a:p>
          <a:p>
            <a:pPr marL="0" indent="0">
              <a:buNone/>
            </a:pPr>
            <a:endParaRPr lang="en-GB" dirty="0">
              <a:solidFill>
                <a:schemeClr val="accent1"/>
              </a:solidFill>
            </a:endParaRP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FCDF948D-E157-49F3-89CD-47815FBE2EBE}"/>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91384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2708-AD0C-4EB3-9637-BE00282419EF}"/>
              </a:ext>
            </a:extLst>
          </p:cNvPr>
          <p:cNvSpPr>
            <a:spLocks noGrp="1"/>
          </p:cNvSpPr>
          <p:nvPr>
            <p:ph type="title"/>
          </p:nvPr>
        </p:nvSpPr>
        <p:spPr/>
        <p:txBody>
          <a:bodyPr/>
          <a:lstStyle/>
          <a:p>
            <a:r>
              <a:rPr lang="en-GB">
                <a:solidFill>
                  <a:schemeClr val="accent1"/>
                </a:solidFill>
              </a:rPr>
              <a:t>NHS services</a:t>
            </a:r>
          </a:p>
        </p:txBody>
      </p:sp>
      <p:sp>
        <p:nvSpPr>
          <p:cNvPr id="3" name="Content Placeholder 2">
            <a:extLst>
              <a:ext uri="{FF2B5EF4-FFF2-40B4-BE49-F238E27FC236}">
                <a16:creationId xmlns:a16="http://schemas.microsoft.com/office/drawing/2014/main" id="{2E3D0597-99C5-4896-B4BF-3508D2A7B956}"/>
              </a:ext>
            </a:extLst>
          </p:cNvPr>
          <p:cNvSpPr>
            <a:spLocks noGrp="1"/>
          </p:cNvSpPr>
          <p:nvPr>
            <p:ph idx="1"/>
          </p:nvPr>
        </p:nvSpPr>
        <p:spPr/>
        <p:txBody>
          <a:bodyPr>
            <a:normAutofit lnSpcReduction="10000"/>
          </a:bodyPr>
          <a:lstStyle/>
          <a:p>
            <a:r>
              <a:rPr lang="en-GB">
                <a:solidFill>
                  <a:schemeClr val="accent1"/>
                </a:solidFill>
              </a:rPr>
              <a:t>There are things that we can all do for ourselves and for one another to make sure resources are used appropriately and help the NHS work effectively.</a:t>
            </a:r>
          </a:p>
          <a:p>
            <a:r>
              <a:rPr lang="en-GB">
                <a:solidFill>
                  <a:schemeClr val="accent1"/>
                </a:solidFill>
              </a:rPr>
              <a:t>Some injuries/illnesses can be treated by different NHS services. The service needed may also differ according to the seriousness of the symptoms or illness  </a:t>
            </a:r>
          </a:p>
          <a:p>
            <a:r>
              <a:rPr lang="en-GB">
                <a:solidFill>
                  <a:schemeClr val="accent1"/>
                </a:solidFill>
              </a:rPr>
              <a:t>If you are unsure or worried about a medical concern call 111 immediately.</a:t>
            </a:r>
          </a:p>
          <a:p>
            <a:r>
              <a:rPr lang="en-GB">
                <a:solidFill>
                  <a:schemeClr val="accent1"/>
                </a:solidFill>
              </a:rPr>
              <a:t>’999’ should be called for an ambulance when it is life threatening. Or it is obvious that you or another person is seriously ill and in need of immediate emergency care.</a:t>
            </a:r>
          </a:p>
        </p:txBody>
      </p:sp>
      <p:sp>
        <p:nvSpPr>
          <p:cNvPr id="5" name="Footer Placeholder 9">
            <a:extLst>
              <a:ext uri="{FF2B5EF4-FFF2-40B4-BE49-F238E27FC236}">
                <a16:creationId xmlns:a16="http://schemas.microsoft.com/office/drawing/2014/main" id="{4AFB8BB7-C24A-44C2-BA51-0092B4D4C4F7}"/>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
        <p:nvSpPr>
          <p:cNvPr id="6" name="TextBox 5">
            <a:extLst>
              <a:ext uri="{FF2B5EF4-FFF2-40B4-BE49-F238E27FC236}">
                <a16:creationId xmlns:a16="http://schemas.microsoft.com/office/drawing/2014/main" id="{2C9CC214-77A4-43BD-8AB9-918B424BCDA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Tree>
    <p:extLst>
      <p:ext uri="{BB962C8B-B14F-4D97-AF65-F5344CB8AC3E}">
        <p14:creationId xmlns:p14="http://schemas.microsoft.com/office/powerpoint/2010/main" val="1680979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alendar&#10;&#10;Description automatically generated">
            <a:extLst>
              <a:ext uri="{FF2B5EF4-FFF2-40B4-BE49-F238E27FC236}">
                <a16:creationId xmlns:a16="http://schemas.microsoft.com/office/drawing/2014/main" id="{B6F22D39-1FAF-44A0-9E57-232F6A1A6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419" y="60910"/>
            <a:ext cx="9683235" cy="6654537"/>
          </a:xfrm>
          <a:prstGeom prst="rect">
            <a:avLst/>
          </a:prstGeom>
        </p:spPr>
      </p:pic>
    </p:spTree>
    <p:extLst>
      <p:ext uri="{BB962C8B-B14F-4D97-AF65-F5344CB8AC3E}">
        <p14:creationId xmlns:p14="http://schemas.microsoft.com/office/powerpoint/2010/main" val="426223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a:solidFill>
                  <a:schemeClr val="accent1"/>
                </a:solidFill>
              </a:rPr>
              <a:t>Before a doctors appointment</a:t>
            </a: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a:lstStyle/>
          <a:p>
            <a:r>
              <a:rPr lang="en-GB">
                <a:solidFill>
                  <a:schemeClr val="accent1"/>
                </a:solidFill>
              </a:rPr>
              <a:t>Write down health problems you have had in the past or are experiencing now – your Health History</a:t>
            </a:r>
          </a:p>
          <a:p>
            <a:r>
              <a:rPr lang="en-GB">
                <a:solidFill>
                  <a:schemeClr val="accent1"/>
                </a:solidFill>
              </a:rPr>
              <a:t>Know the medicines you take</a:t>
            </a:r>
          </a:p>
          <a:p>
            <a:r>
              <a:rPr lang="en-GB">
                <a:solidFill>
                  <a:schemeClr val="accent1"/>
                </a:solidFill>
              </a:rPr>
              <a:t>Bring your family health history</a:t>
            </a:r>
          </a:p>
          <a:p>
            <a:r>
              <a:rPr lang="en-GB">
                <a:solidFill>
                  <a:schemeClr val="accent1"/>
                </a:solidFill>
              </a:rPr>
              <a:t>Bring a list of things you want to talk about such as recent symptoms, drug side effects, or other general health questions</a:t>
            </a: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3A4C5E06-3839-4A35-80DA-75C5D2E4E6B7}"/>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30194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522-DAA1-426B-B45F-E1ED1FB4A406}"/>
              </a:ext>
            </a:extLst>
          </p:cNvPr>
          <p:cNvSpPr>
            <a:spLocks noGrp="1"/>
          </p:cNvSpPr>
          <p:nvPr>
            <p:ph type="title"/>
          </p:nvPr>
        </p:nvSpPr>
        <p:spPr/>
        <p:txBody>
          <a:bodyPr>
            <a:normAutofit/>
          </a:bodyPr>
          <a:lstStyle/>
          <a:p>
            <a:r>
              <a:rPr lang="en-GB">
                <a:solidFill>
                  <a:schemeClr val="accent1"/>
                </a:solidFill>
              </a:rPr>
              <a:t>Before a doctor's appointment</a:t>
            </a:r>
          </a:p>
        </p:txBody>
      </p:sp>
      <p:sp>
        <p:nvSpPr>
          <p:cNvPr id="3" name="Subtitle 2">
            <a:extLst>
              <a:ext uri="{FF2B5EF4-FFF2-40B4-BE49-F238E27FC236}">
                <a16:creationId xmlns:a16="http://schemas.microsoft.com/office/drawing/2014/main" id="{E7820B54-2A19-4C7C-92B7-ACFEC686A860}"/>
              </a:ext>
            </a:extLst>
          </p:cNvPr>
          <p:cNvSpPr>
            <a:spLocks noGrp="1"/>
          </p:cNvSpPr>
          <p:nvPr>
            <p:ph idx="1"/>
          </p:nvPr>
        </p:nvSpPr>
        <p:spPr/>
        <p:txBody>
          <a:bodyPr/>
          <a:lstStyle/>
          <a:p>
            <a:r>
              <a:rPr lang="en-GB">
                <a:solidFill>
                  <a:schemeClr val="accent1"/>
                </a:solidFill>
              </a:rPr>
              <a:t>Patients Association – Make the most of your GP appointment</a:t>
            </a:r>
          </a:p>
          <a:p>
            <a:pPr marL="0" indent="0">
              <a:buNone/>
            </a:pPr>
            <a:r>
              <a:rPr lang="en-GB">
                <a:solidFill>
                  <a:schemeClr val="accent1"/>
                </a:solidFill>
              </a:rPr>
              <a:t>https://www.patients-association.org.uk/make-the-most-of-your-gp-appointment  </a:t>
            </a:r>
          </a:p>
          <a:p>
            <a:pPr marL="0" indent="0">
              <a:buNone/>
            </a:pPr>
            <a:endParaRPr lang="en-GB">
              <a:solidFill>
                <a:schemeClr val="accent1"/>
              </a:solidFill>
            </a:endParaRPr>
          </a:p>
          <a:p>
            <a:r>
              <a:rPr lang="en-GB">
                <a:solidFill>
                  <a:schemeClr val="accent1"/>
                </a:solidFill>
              </a:rPr>
              <a:t>Doc Ready – tool to create a checklist for mental health appointments</a:t>
            </a:r>
          </a:p>
          <a:p>
            <a:pPr marL="0" indent="0">
              <a:buNone/>
            </a:pPr>
            <a:r>
              <a:rPr lang="en-GB">
                <a:solidFill>
                  <a:schemeClr val="accent1"/>
                </a:solidFill>
              </a:rPr>
              <a:t>http://www.docready.org/#/home</a:t>
            </a:r>
          </a:p>
        </p:txBody>
      </p:sp>
      <p:pic>
        <p:nvPicPr>
          <p:cNvPr id="6" name="Picture 5">
            <a:extLst>
              <a:ext uri="{FF2B5EF4-FFF2-40B4-BE49-F238E27FC236}">
                <a16:creationId xmlns:a16="http://schemas.microsoft.com/office/drawing/2014/main" id="{F1877283-5458-437B-98D5-1590CC2F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29" y="492950"/>
            <a:ext cx="1334235" cy="537337"/>
          </a:xfrm>
          <a:prstGeom prst="rect">
            <a:avLst/>
          </a:prstGeom>
        </p:spPr>
      </p:pic>
      <p:sp>
        <p:nvSpPr>
          <p:cNvPr id="7" name="TextBox 6">
            <a:extLst>
              <a:ext uri="{FF2B5EF4-FFF2-40B4-BE49-F238E27FC236}">
                <a16:creationId xmlns:a16="http://schemas.microsoft.com/office/drawing/2014/main" id="{0C54F9B3-EC68-4D75-A649-5E0CB19610FA}"/>
              </a:ext>
            </a:extLst>
          </p:cNvPr>
          <p:cNvSpPr txBox="1"/>
          <p:nvPr/>
        </p:nvSpPr>
        <p:spPr>
          <a:xfrm>
            <a:off x="477520" y="6156960"/>
            <a:ext cx="5323840" cy="769441"/>
          </a:xfrm>
          <a:prstGeom prst="rect">
            <a:avLst/>
          </a:prstGeom>
          <a:noFill/>
        </p:spPr>
        <p:txBody>
          <a:bodyPr wrap="square" rtlCol="0">
            <a:spAutoFit/>
          </a:bodyPr>
          <a:lstStyle/>
          <a:p>
            <a:r>
              <a:rPr lang="en-GB" sz="1100"/>
              <a:t>Provided by:</a:t>
            </a:r>
          </a:p>
          <a:p>
            <a:r>
              <a:rPr lang="en-GB" sz="1100"/>
              <a:t>Royal Berkshire NHS Foundation Trust</a:t>
            </a:r>
          </a:p>
          <a:p>
            <a:r>
              <a:rPr lang="en-GB" sz="1100"/>
              <a:t>Berkshire Healthcare NHS Foundation Trust </a:t>
            </a:r>
          </a:p>
          <a:p>
            <a:endParaRPr lang="en-GB" sz="1100"/>
          </a:p>
        </p:txBody>
      </p:sp>
      <p:sp>
        <p:nvSpPr>
          <p:cNvPr id="8" name="Footer Placeholder 9">
            <a:extLst>
              <a:ext uri="{FF2B5EF4-FFF2-40B4-BE49-F238E27FC236}">
                <a16:creationId xmlns:a16="http://schemas.microsoft.com/office/drawing/2014/main" id="{C93295F0-EFD8-48F8-8A27-82E9EFAFE54E}"/>
              </a:ext>
            </a:extLst>
          </p:cNvPr>
          <p:cNvSpPr txBox="1">
            <a:spLocks noGrp="1"/>
          </p:cNvSpPr>
          <p:nvPr>
            <p:ph type="ftr" sz="quarter" idx="11"/>
          </p:nvPr>
        </p:nvSpPr>
        <p:spPr>
          <a:xfrm>
            <a:off x="477838" y="6322625"/>
            <a:ext cx="11164887" cy="276999"/>
          </a:xfrm>
          <a:prstGeom prst="rect">
            <a:avLst/>
          </a:prstGeom>
          <a:noFill/>
        </p:spPr>
        <p:txBody>
          <a:bodyPr wrap="square" rtlCol="0">
            <a:spAutoFit/>
          </a:bodyPr>
          <a:lstStyle/>
          <a:p>
            <a:pPr algn="r"/>
            <a:r>
              <a:rPr lang="en-GB"/>
              <a:t>https://royalberkshire-nhs.libguides.com/health-literacy-for-schools/home</a:t>
            </a:r>
          </a:p>
        </p:txBody>
      </p:sp>
    </p:spTree>
    <p:extLst>
      <p:ext uri="{BB962C8B-B14F-4D97-AF65-F5344CB8AC3E}">
        <p14:creationId xmlns:p14="http://schemas.microsoft.com/office/powerpoint/2010/main" val="32114587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AE69DF56628C478E0A7169C5C30810" ma:contentTypeVersion="9" ma:contentTypeDescription="Create a new document." ma:contentTypeScope="" ma:versionID="0a15876f4a259a4a51b40e766622fec3">
  <xsd:schema xmlns:xsd="http://www.w3.org/2001/XMLSchema" xmlns:xs="http://www.w3.org/2001/XMLSchema" xmlns:p="http://schemas.microsoft.com/office/2006/metadata/properties" xmlns:ns2="1fda5e08-dd5a-4d52-96a1-beead2c29be7" targetNamespace="http://schemas.microsoft.com/office/2006/metadata/properties" ma:root="true" ma:fieldsID="ffefb8753f06c92cbb7ec4fa32b64acc" ns2:_="">
    <xsd:import namespace="1fda5e08-dd5a-4d52-96a1-beead2c29b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a5e08-dd5a-4d52-96a1-beead2c29b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9EF071-1F62-4BAB-8CA5-5FC69997363F}">
  <ds:schemaRefs>
    <ds:schemaRef ds:uri="http://schemas.microsoft.com/sharepoint/v3/contenttype/forms"/>
  </ds:schemaRefs>
</ds:datastoreItem>
</file>

<file path=customXml/itemProps2.xml><?xml version="1.0" encoding="utf-8"?>
<ds:datastoreItem xmlns:ds="http://schemas.openxmlformats.org/officeDocument/2006/customXml" ds:itemID="{618F3A9D-6C5E-42CC-883F-D53F408049C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fda5e08-dd5a-4d52-96a1-beead2c29be7"/>
    <ds:schemaRef ds:uri="http://www.w3.org/XML/1998/namespace"/>
  </ds:schemaRefs>
</ds:datastoreItem>
</file>

<file path=customXml/itemProps3.xml><?xml version="1.0" encoding="utf-8"?>
<ds:datastoreItem xmlns:ds="http://schemas.openxmlformats.org/officeDocument/2006/customXml" ds:itemID="{ADE94B86-935E-4F34-9CCF-2CA2CAA852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da5e08-dd5a-4d52-96a1-beead2c29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404</TotalTime>
  <Words>2973</Words>
  <Application>Microsoft Office PowerPoint</Application>
  <PresentationFormat>Widescreen</PresentationFormat>
  <Paragraphs>395</Paragraphs>
  <Slides>24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Health Literacy:  Using the NHS and it’s services</vt:lpstr>
      <vt:lpstr>What we are going to cover?</vt:lpstr>
      <vt:lpstr>Icebreaker - Which service when?</vt:lpstr>
      <vt:lpstr>Icebreaker - Which service when?</vt:lpstr>
      <vt:lpstr>Icebreaker - Which service when?</vt:lpstr>
      <vt:lpstr>NHS services</vt:lpstr>
      <vt:lpstr>PowerPoint Presentation</vt:lpstr>
      <vt:lpstr>Before a doctors appointment</vt:lpstr>
      <vt:lpstr>Before a doctor's appointment</vt:lpstr>
      <vt:lpstr>What questions could you ask a doctor?</vt:lpstr>
      <vt:lpstr>What questions could you ask a doctor?</vt:lpstr>
      <vt:lpstr>What questions could you ask a doctor?</vt:lpstr>
      <vt:lpstr>What questions could you ask a doctor?</vt:lpstr>
      <vt:lpstr>Making decisions about treatment: BRAN</vt:lpstr>
      <vt:lpstr>PowerPoint Presentation</vt:lpstr>
      <vt:lpstr>Have you depurated your metacarpal phalanges today?</vt:lpstr>
      <vt:lpstr>Have you washed your hands today?</vt:lpstr>
      <vt:lpstr>What does it mean?</vt:lpstr>
      <vt:lpstr>What does it mean?</vt:lpstr>
      <vt:lpstr>Dr House</vt:lpstr>
      <vt:lpstr>Helping people understand</vt:lpstr>
      <vt:lpstr>Helping people understand</vt:lpstr>
      <vt:lpstr>PowerPoint Presentation</vt:lpstr>
      <vt:lpstr>Summing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Williams</dc:creator>
  <cp:lastModifiedBy>Helen Williams</cp:lastModifiedBy>
  <cp:revision>2</cp:revision>
  <dcterms:created xsi:type="dcterms:W3CDTF">2021-03-23T09:03:35Z</dcterms:created>
  <dcterms:modified xsi:type="dcterms:W3CDTF">2021-08-04T11:36:40Z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0x01010069AE69DF56628C478E0A7169C5C30810</vt:lpwstr>
  </property>
</Properties>
</file>